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5"/>
  </p:notesMasterIdLst>
  <p:sldIdLst>
    <p:sldId id="259" r:id="rId2"/>
    <p:sldId id="260" r:id="rId3"/>
    <p:sldId id="261" r:id="rId4"/>
    <p:sldId id="262"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344" r:id="rId26"/>
    <p:sldId id="346"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16" r:id="rId46"/>
    <p:sldId id="317" r:id="rId47"/>
    <p:sldId id="318" r:id="rId48"/>
    <p:sldId id="319" r:id="rId49"/>
    <p:sldId id="320" r:id="rId50"/>
    <p:sldId id="321" r:id="rId51"/>
    <p:sldId id="311" r:id="rId52"/>
    <p:sldId id="312" r:id="rId53"/>
    <p:sldId id="313" r:id="rId54"/>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 Boykin" initials="" lastIdx="18" clrIdx="0"/>
  <p:cmAuthor id="1" name="Brandon Burroughs" initials=""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A933755-A6EA-4FBD-81DA-5A93F43A6428}">
  <a:tblStyle styleId="{3A933755-A6EA-4FBD-81DA-5A93F43A6428}"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2" d="100"/>
          <a:sy n="52" d="100"/>
        </p:scale>
        <p:origin x="-1808" y="-104"/>
      </p:cViewPr>
      <p:guideLst>
        <p:guide orient="horz" pos="2300"/>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127442513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3" name="Shape 32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0" name="Shape 33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337" name="Shape 3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364" name="Shape 3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6" name="Shape 37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0" name="Shape 3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7" name="Shape 3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4" name="Shape 40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1" name="Shape 41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8" name="Shape 4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5" name="Shape 4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Shape 487"/>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9" name="Shape 499"/>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2" name="Shape 43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0" name="Shape 44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6" name="Shape 44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2" name="Shape 4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8" name="Shape 45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5" name="Shape 4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1" name="Shape 47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7" name="Shape 47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3" name="Shape 4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6" name="Shape 4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2" name="Shape 50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8" name="Shape 50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4" name="Shape 51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0" name="Shape 52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26" name="Shape 5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2" name="Shape 5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44" name="Shape 5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0" name="Shape 5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87" name="Shape 5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95" name="Shape 5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2" name="Shape 29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9" name="Shape 29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0" name="Shape 31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6" name="Shape 3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4" name="Shape 204"/>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205" name="Shape 205"/>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206" name="Shape 206"/>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hyperlink" Target="http://www.nytimes.com/interactive/2012/11/02/us/politics/paths-to-the-white-house.html?_r=0" TargetMode="External"/><Relationship Id="rId4" Type="http://schemas.openxmlformats.org/officeDocument/2006/relationships/hyperlink" Target="http://www.informationisbeautiful.net/visualizations/who-old-are-you/" TargetMode="External"/><Relationship Id="rId5" Type="http://schemas.openxmlformats.org/officeDocument/2006/relationships/hyperlink" Target="http://projects.fivethirtyeight.com/2015-nfl-predictions/" TargetMode="External"/><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Amy Roberts, PhD</a:t>
            </a:r>
          </a:p>
          <a:p>
            <a:pPr marL="0" marR="0" lvl="0" indent="0" algn="l" rtl="0">
              <a:lnSpc>
                <a:spcPct val="121428"/>
              </a:lnSpc>
              <a:spcBef>
                <a:spcPts val="0"/>
              </a:spcBef>
              <a:buSzPct val="25000"/>
              <a:buNone/>
            </a:pPr>
            <a:r>
              <a:rPr lang="en-US" sz="2800" b="0" i="1" u="none" strike="noStrike" cap="none" dirty="0" smtClean="0">
                <a:solidFill>
                  <a:srgbClr val="EAEAEA"/>
                </a:solidFill>
                <a:latin typeface="Georgia"/>
                <a:ea typeface="Georgia"/>
                <a:cs typeface="Georgia"/>
                <a:sym typeface="Georgia"/>
              </a:rPr>
              <a:t>CEO, Healthy Bytes </a:t>
            </a:r>
            <a:r>
              <a:rPr lang="en-US" sz="2800" i="1" dirty="0" smtClean="0">
                <a:solidFill>
                  <a:srgbClr val="EAEAEA"/>
                </a:solidFill>
                <a:latin typeface="Georgia"/>
                <a:ea typeface="Georgia"/>
                <a:cs typeface="Georgia"/>
                <a:sym typeface="Georgia"/>
              </a:rPr>
              <a:t>Inc.</a:t>
            </a:r>
            <a:r>
              <a:rPr lang="en-US" sz="2800" b="0" i="1" u="none" strike="noStrike" cap="none" dirty="0" smtClean="0">
                <a:solidFill>
                  <a:srgbClr val="EAEAEA"/>
                </a:solidFill>
                <a:latin typeface="Georgia"/>
                <a:ea typeface="Georgia"/>
                <a:cs typeface="Georgia"/>
                <a:sym typeface="Georgia"/>
              </a:rPr>
              <a:t> </a:t>
            </a:r>
            <a:endParaRPr lang="en-US" sz="2800" b="0" i="1" u="none" strike="noStrike" cap="none" dirty="0">
              <a:solidFill>
                <a:srgbClr val="EAEAEA"/>
              </a:solidFill>
              <a:latin typeface="Georgia"/>
              <a:ea typeface="Georgia"/>
              <a:cs typeface="Georgia"/>
              <a:sym typeface="Georgia"/>
            </a:endParaRP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a:solidFill>
                  <a:srgbClr val="FFFFFF"/>
                </a:solidFill>
                <a:latin typeface="Oswald"/>
                <a:ea typeface="Oswald"/>
                <a:cs typeface="Oswald"/>
                <a:sym typeface="Oswald"/>
              </a:rPr>
              <a:t>WELCOME TO </a:t>
            </a:r>
          </a:p>
          <a:p>
            <a:pPr marL="0" marR="0" lvl="0" indent="0" algn="l" rtl="0">
              <a:lnSpc>
                <a:spcPct val="75000"/>
              </a:lnSpc>
              <a:spcBef>
                <a:spcPts val="0"/>
              </a:spcBef>
              <a:buSzPct val="25000"/>
              <a:buNone/>
            </a:pPr>
            <a:r>
              <a:rPr lang="en-US" sz="9600" b="1">
                <a:solidFill>
                  <a:srgbClr val="FFFFFF"/>
                </a:solidFill>
                <a:latin typeface="Oswald"/>
                <a:ea typeface="Oswald"/>
                <a:cs typeface="Oswald"/>
                <a:sym typeface="Oswald"/>
              </a:rPr>
              <a:t>DATA SCIENCE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635006" y="1147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Data Science involves a variety of skill sets, not just one.</a:t>
            </a:r>
          </a:p>
        </p:txBody>
      </p:sp>
      <p:sp>
        <p:nvSpPr>
          <p:cNvPr id="326" name="Shape 326"/>
          <p:cNvSpPr/>
          <p:nvPr/>
        </p:nvSpPr>
        <p:spPr>
          <a:xfrm>
            <a:off x="635000" y="715575"/>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ARE THE ROLES IN DATA SCIENCE?</a:t>
            </a:r>
          </a:p>
        </p:txBody>
      </p:sp>
      <p:pic>
        <p:nvPicPr>
          <p:cNvPr id="327" name="Shape 327"/>
          <p:cNvPicPr preferRelativeResize="0"/>
          <p:nvPr/>
        </p:nvPicPr>
        <p:blipFill>
          <a:blip r:embed="rId3">
            <a:alphaModFix/>
          </a:blip>
          <a:stretch>
            <a:fillRect/>
          </a:stretch>
        </p:blipFill>
        <p:spPr>
          <a:xfrm>
            <a:off x="3058500" y="2319250"/>
            <a:ext cx="6962975" cy="47819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35003" y="1292775"/>
            <a:ext cx="52419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These roles prioritize different                                                                                    skill sets.</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However, all roles involve some                                                                         part of each skillset.</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Where are your strengths and weaknesses?</a:t>
            </a:r>
          </a:p>
        </p:txBody>
      </p:sp>
      <p:sp>
        <p:nvSpPr>
          <p:cNvPr id="333" name="Shape 333"/>
          <p:cNvSpPr/>
          <p:nvPr/>
        </p:nvSpPr>
        <p:spPr>
          <a:xfrm>
            <a:off x="635000" y="736600"/>
            <a:ext cx="11758612"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ARE THE ROLES IN DATA SCIENCE?</a:t>
            </a:r>
          </a:p>
        </p:txBody>
      </p:sp>
      <p:pic>
        <p:nvPicPr>
          <p:cNvPr id="334" name="Shape 334"/>
          <p:cNvPicPr preferRelativeResize="0"/>
          <p:nvPr/>
        </p:nvPicPr>
        <p:blipFill>
          <a:blip r:embed="rId3">
            <a:alphaModFix/>
          </a:blip>
          <a:stretch>
            <a:fillRect/>
          </a:stretch>
        </p:blipFill>
        <p:spPr>
          <a:xfrm>
            <a:off x="6056206" y="1236663"/>
            <a:ext cx="6337406" cy="606583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QUIZ</a:t>
            </a:r>
          </a:p>
        </p:txBody>
      </p:sp>
      <p:sp>
        <p:nvSpPr>
          <p:cNvPr id="340" name="Shape 340"/>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DATA SCIENCE BASELINE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46" name="Shape 34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347" name="Shape 347"/>
          <p:cNvSpPr/>
          <p:nvPr/>
        </p:nvSpPr>
        <p:spPr>
          <a:xfrm>
            <a:off x="2961475" y="2224348"/>
            <a:ext cx="7559399" cy="3836700"/>
          </a:xfrm>
          <a:prstGeom prst="rect">
            <a:avLst/>
          </a:prstGeom>
          <a:noFill/>
          <a:ln>
            <a:noFill/>
          </a:ln>
        </p:spPr>
        <p:txBody>
          <a:bodyPr lIns="50800" tIns="50800" rIns="50800" bIns="50800" anchor="ctr" anchorCtr="0">
            <a:noAutofit/>
          </a:bodyPr>
          <a:lstStyle/>
          <a:p>
            <a:pPr marL="457200" marR="0" lvl="0" indent="-342900" algn="l" rtl="0">
              <a:spcBef>
                <a:spcPts val="0"/>
              </a:spcBef>
              <a:buClr>
                <a:srgbClr val="000000"/>
              </a:buClr>
              <a:buSzPct val="100000"/>
              <a:buFont typeface="Georgia"/>
              <a:buAutoNum type="arabicPeriod"/>
            </a:pPr>
            <a:r>
              <a:rPr lang="en-US" sz="1800">
                <a:latin typeface="Georgia"/>
                <a:ea typeface="Georgia"/>
                <a:cs typeface="Georgia"/>
                <a:sym typeface="Georgia"/>
              </a:rPr>
              <a:t>Form groups of three.</a:t>
            </a:r>
          </a:p>
          <a:p>
            <a:pPr marL="457200" lvl="0" indent="-342900" rtl="0">
              <a:spcBef>
                <a:spcPts val="0"/>
              </a:spcBef>
              <a:buSzPct val="100000"/>
              <a:buFont typeface="Georgia"/>
              <a:buAutoNum type="arabicPeriod"/>
            </a:pPr>
            <a:r>
              <a:rPr lang="en-US" sz="1800">
                <a:solidFill>
                  <a:schemeClr val="dk1"/>
                </a:solidFill>
                <a:latin typeface="Georgia"/>
                <a:ea typeface="Georgia"/>
                <a:cs typeface="Georgia"/>
                <a:sym typeface="Georgia"/>
              </a:rPr>
              <a:t>Answer the following questions.  </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True or False:  Gender (coded male=0, female=1) is a continuous variable.</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According to the table on the next slide, BMI is the _____</a:t>
            </a:r>
          </a:p>
          <a:p>
            <a:pPr marL="1371600" lvl="2" indent="-342900" rtl="0">
              <a:spcBef>
                <a:spcPts val="0"/>
              </a:spcBef>
              <a:buClr>
                <a:schemeClr val="dk1"/>
              </a:buClr>
              <a:buSzPct val="100000"/>
              <a:buFont typeface="Georgia"/>
              <a:buAutoNum type="romanLcPeriod"/>
            </a:pPr>
            <a:r>
              <a:rPr lang="en-US" sz="1800">
                <a:solidFill>
                  <a:schemeClr val="dk1"/>
                </a:solidFill>
                <a:latin typeface="Georgia"/>
                <a:ea typeface="Georgia"/>
                <a:cs typeface="Georgia"/>
                <a:sym typeface="Georgia"/>
              </a:rPr>
              <a:t>Outcome</a:t>
            </a:r>
          </a:p>
          <a:p>
            <a:pPr marL="1371600" lvl="2" indent="-342900" rtl="0">
              <a:spcBef>
                <a:spcPts val="0"/>
              </a:spcBef>
              <a:buClr>
                <a:schemeClr val="dk1"/>
              </a:buClr>
              <a:buSzPct val="100000"/>
              <a:buFont typeface="Georgia"/>
              <a:buAutoNum type="romanLcPeriod"/>
            </a:pPr>
            <a:r>
              <a:rPr lang="en-US" sz="1800">
                <a:solidFill>
                  <a:schemeClr val="dk1"/>
                </a:solidFill>
                <a:latin typeface="Georgia"/>
                <a:ea typeface="Georgia"/>
                <a:cs typeface="Georgia"/>
                <a:sym typeface="Georgia"/>
              </a:rPr>
              <a:t>Predictor</a:t>
            </a:r>
          </a:p>
          <a:p>
            <a:pPr marL="1371600" lvl="2" indent="-342900" rtl="0">
              <a:spcBef>
                <a:spcPts val="0"/>
              </a:spcBef>
              <a:buClr>
                <a:schemeClr val="dk1"/>
              </a:buClr>
              <a:buSzPct val="100000"/>
              <a:buFont typeface="Georgia"/>
              <a:buAutoNum type="romanLcPeriod"/>
            </a:pPr>
            <a:r>
              <a:rPr lang="en-US" sz="1800">
                <a:solidFill>
                  <a:schemeClr val="dk1"/>
                </a:solidFill>
                <a:latin typeface="Georgia"/>
                <a:ea typeface="Georgia"/>
                <a:cs typeface="Georgia"/>
                <a:sym typeface="Georgia"/>
              </a:rPr>
              <a:t>Covariate</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Draw a normal distribution</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True or False:  Linear regression is an unsupervised learning algorithm.</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is a hypothesis test?</a:t>
            </a:r>
          </a:p>
        </p:txBody>
      </p:sp>
      <p:sp>
        <p:nvSpPr>
          <p:cNvPr id="348" name="Shape 348"/>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(10 minutes)</a:t>
            </a:r>
          </a:p>
        </p:txBody>
      </p:sp>
      <p:cxnSp>
        <p:nvCxnSpPr>
          <p:cNvPr id="349" name="Shape 349"/>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350" name="Shape 350"/>
          <p:cNvSpPr/>
          <p:nvPr/>
        </p:nvSpPr>
        <p:spPr>
          <a:xfrm>
            <a:off x="635000" y="736600"/>
            <a:ext cx="11744794"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DATA SCIENCE BASELINE QUIZ</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Shape 35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56" name="Shape 35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357" name="Shape 357"/>
          <p:cNvSpPr/>
          <p:nvPr/>
        </p:nvSpPr>
        <p:spPr>
          <a:xfrm>
            <a:off x="2961475" y="2224348"/>
            <a:ext cx="7559399" cy="3836700"/>
          </a:xfrm>
          <a:prstGeom prst="rect">
            <a:avLst/>
          </a:prstGeom>
          <a:noFill/>
          <a:ln>
            <a:noFill/>
          </a:ln>
        </p:spPr>
        <p:txBody>
          <a:bodyPr lIns="50800" tIns="50800" rIns="50800" bIns="50800" anchor="ctr" anchorCtr="0">
            <a:noAutofit/>
          </a:bodyPr>
          <a:lstStyle/>
          <a:p>
            <a:pPr marR="0" lvl="0" algn="l" rtl="0">
              <a:lnSpc>
                <a:spcPct val="100000"/>
              </a:lnSpc>
              <a:spcBef>
                <a:spcPts val="0"/>
              </a:spcBef>
              <a:spcAft>
                <a:spcPts val="0"/>
              </a:spcAft>
              <a:buNone/>
            </a:pPr>
            <a:endParaRPr sz="1800">
              <a:solidFill>
                <a:schemeClr val="dk1"/>
              </a:solidFill>
              <a:latin typeface="Georgia"/>
              <a:ea typeface="Georgia"/>
              <a:cs typeface="Georgia"/>
              <a:sym typeface="Georgia"/>
            </a:endParaRPr>
          </a:p>
        </p:txBody>
      </p:sp>
      <p:sp>
        <p:nvSpPr>
          <p:cNvPr id="358" name="Shape 358"/>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None/>
            </a:pPr>
            <a:endParaRPr>
              <a:latin typeface="Oswald"/>
              <a:ea typeface="Oswald"/>
              <a:cs typeface="Oswald"/>
              <a:sym typeface="Oswald"/>
            </a:endParaRPr>
          </a:p>
        </p:txBody>
      </p:sp>
      <p:cxnSp>
        <p:nvCxnSpPr>
          <p:cNvPr id="359" name="Shape 359"/>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360" name="Shape 360"/>
          <p:cNvSpPr/>
          <p:nvPr/>
        </p:nvSpPr>
        <p:spPr>
          <a:xfrm>
            <a:off x="635000" y="736600"/>
            <a:ext cx="11758163"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DATA SCIENCE BASELINE QUIZ</a:t>
            </a:r>
          </a:p>
        </p:txBody>
      </p:sp>
      <p:pic>
        <p:nvPicPr>
          <p:cNvPr id="361" name="Shape 361"/>
          <p:cNvPicPr preferRelativeResize="0"/>
          <p:nvPr/>
        </p:nvPicPr>
        <p:blipFill>
          <a:blip r:embed="rId4">
            <a:alphaModFix/>
          </a:blip>
          <a:stretch>
            <a:fillRect/>
          </a:stretch>
        </p:blipFill>
        <p:spPr>
          <a:xfrm>
            <a:off x="3436575" y="1350925"/>
            <a:ext cx="8079625" cy="584467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367" name="Shape 36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THE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 methodology for doing Data Science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Similar to the scientific method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Helps produce </a:t>
            </a:r>
            <a:r>
              <a:rPr lang="en-US" sz="2800" i="1">
                <a:latin typeface="Georgia"/>
                <a:ea typeface="Georgia"/>
                <a:cs typeface="Georgia"/>
                <a:sym typeface="Georgia"/>
              </a:rPr>
              <a:t>reliable</a:t>
            </a:r>
            <a:r>
              <a:rPr lang="en-US" sz="2800">
                <a:latin typeface="Georgia"/>
                <a:ea typeface="Georgia"/>
                <a:cs typeface="Georgia"/>
                <a:sym typeface="Georgia"/>
              </a:rPr>
              <a:t> and </a:t>
            </a:r>
            <a:r>
              <a:rPr lang="en-US" sz="2800" i="1">
                <a:latin typeface="Georgia"/>
                <a:ea typeface="Georgia"/>
                <a:cs typeface="Georgia"/>
                <a:sym typeface="Georgia"/>
              </a:rPr>
              <a:t>reproducible</a:t>
            </a:r>
            <a:r>
              <a:rPr lang="en-US" sz="2800">
                <a:latin typeface="Georgia"/>
                <a:ea typeface="Georgia"/>
                <a:cs typeface="Georgia"/>
                <a:sym typeface="Georgia"/>
              </a:rPr>
              <a:t> results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i="1">
                <a:latin typeface="Georgia"/>
                <a:ea typeface="Georgia"/>
                <a:cs typeface="Georgia"/>
                <a:sym typeface="Georgia"/>
              </a:rPr>
              <a:t>Reliable</a:t>
            </a:r>
            <a:r>
              <a:rPr lang="en-US" sz="2800">
                <a:latin typeface="Georgia"/>
                <a:ea typeface="Georgia"/>
                <a:cs typeface="Georgia"/>
                <a:sym typeface="Georgia"/>
              </a:rPr>
              <a:t>:  Accurate findings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i="1">
                <a:latin typeface="Georgia"/>
                <a:ea typeface="Georgia"/>
                <a:cs typeface="Georgia"/>
                <a:sym typeface="Georgia"/>
              </a:rPr>
              <a:t>Reproducible</a:t>
            </a:r>
            <a:r>
              <a:rPr lang="en-US" sz="2800">
                <a:latin typeface="Georgia"/>
                <a:ea typeface="Georgia"/>
                <a:cs typeface="Georgia"/>
                <a:sym typeface="Georgia"/>
              </a:rPr>
              <a:t>:  Others can follow your steps and get the same results</a:t>
            </a:r>
          </a:p>
        </p:txBody>
      </p:sp>
      <p:sp>
        <p:nvSpPr>
          <p:cNvPr id="373" name="Shape 373"/>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OVERVIEW OF THE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r>
              <a:rPr lang="en-US" sz="2800">
                <a:latin typeface="Georgia"/>
                <a:ea typeface="Georgia"/>
                <a:cs typeface="Georgia"/>
                <a:sym typeface="Georgia"/>
              </a:rPr>
              <a:t>The steps:</a:t>
            </a:r>
          </a:p>
          <a:p>
            <a:pPr marR="0" lvl="0" algn="l" rtl="0">
              <a:spcBef>
                <a:spcPts val="0"/>
              </a:spcBef>
              <a:buNone/>
            </a:pPr>
            <a:endParaRPr sz="280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a:latin typeface="Georgia"/>
                <a:ea typeface="Georgia"/>
                <a:cs typeface="Georgia"/>
                <a:sym typeface="Georgia"/>
              </a:rPr>
              <a:t>Identify the problem</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Acquire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Parse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Mine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Refine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Build a data model</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Present the results</a:t>
            </a:r>
          </a:p>
        </p:txBody>
      </p:sp>
      <p:sp>
        <p:nvSpPr>
          <p:cNvPr id="379" name="Shape 37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OVERVIEW OF THE DATA SCIENCE WORKFLOW</a:t>
            </a:r>
          </a:p>
        </p:txBody>
      </p:sp>
      <p:pic>
        <p:nvPicPr>
          <p:cNvPr id="380" name="Shape 380"/>
          <p:cNvPicPr preferRelativeResize="0"/>
          <p:nvPr/>
        </p:nvPicPr>
        <p:blipFill>
          <a:blip r:embed="rId3">
            <a:alphaModFix/>
          </a:blip>
          <a:stretch>
            <a:fillRect/>
          </a:stretch>
        </p:blipFill>
        <p:spPr>
          <a:xfrm>
            <a:off x="5604000" y="1272925"/>
            <a:ext cx="4264698" cy="5648576"/>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p:txBody>
      </p:sp>
      <p:pic>
        <p:nvPicPr>
          <p:cNvPr id="387" name="Shape 387"/>
          <p:cNvPicPr preferRelativeResize="0"/>
          <p:nvPr/>
        </p:nvPicPr>
        <p:blipFill>
          <a:blip r:embed="rId3">
            <a:alphaModFix/>
          </a:blip>
          <a:stretch>
            <a:fillRect/>
          </a:stretch>
        </p:blipFill>
        <p:spPr>
          <a:xfrm>
            <a:off x="634999" y="1932014"/>
            <a:ext cx="11734798" cy="3438470"/>
          </a:xfrm>
          <a:prstGeom prst="rect">
            <a:avLst/>
          </a:prstGeom>
          <a:noFill/>
          <a:ln>
            <a:noFill/>
          </a:ln>
        </p:spPr>
      </p:pic>
      <p:sp>
        <p:nvSpPr>
          <p:cNvPr id="5" name="Shape 37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OVERVIEW OF THE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p:txBody>
      </p:sp>
      <p:pic>
        <p:nvPicPr>
          <p:cNvPr id="394" name="Shape 394"/>
          <p:cNvPicPr preferRelativeResize="0"/>
          <p:nvPr/>
        </p:nvPicPr>
        <p:blipFill rotWithShape="1">
          <a:blip r:embed="rId3">
            <a:alphaModFix/>
          </a:blip>
          <a:srcRect l="367" r="367"/>
          <a:stretch/>
        </p:blipFill>
        <p:spPr>
          <a:xfrm>
            <a:off x="634999" y="1932014"/>
            <a:ext cx="11734798" cy="3438471"/>
          </a:xfrm>
          <a:prstGeom prst="rect">
            <a:avLst/>
          </a:prstGeom>
          <a:noFill/>
          <a:ln>
            <a:noFill/>
          </a:ln>
        </p:spPr>
      </p:pic>
      <p:sp>
        <p:nvSpPr>
          <p:cNvPr id="5" name="Shape 37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OVERVIEW OF THE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WELCOME TO DATA SCIENCE</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lnSpc>
                <a:spcPct val="160000"/>
              </a:lnSpc>
              <a:spcBef>
                <a:spcPts val="0"/>
              </a:spcBef>
              <a:spcAft>
                <a:spcPts val="1200"/>
              </a:spcAft>
              <a:buClr>
                <a:srgbClr val="333333"/>
              </a:buClr>
              <a:buSzPct val="100000"/>
              <a:buFont typeface="Georgia"/>
              <a:buChar char="‣"/>
            </a:pPr>
            <a:r>
              <a:rPr lang="en-US" sz="2800">
                <a:solidFill>
                  <a:srgbClr val="333333"/>
                </a:solidFill>
                <a:latin typeface="Georgia"/>
                <a:ea typeface="Georgia"/>
                <a:cs typeface="Georgia"/>
                <a:sym typeface="Georgia"/>
              </a:rPr>
              <a:t>Describe the roles and components of a successful learning environment</a:t>
            </a:r>
          </a:p>
          <a:p>
            <a:pPr marL="203200" lvl="0" indent="-256540" rtl="0">
              <a:lnSpc>
                <a:spcPct val="160000"/>
              </a:lnSpc>
              <a:spcBef>
                <a:spcPts val="0"/>
              </a:spcBef>
              <a:spcAft>
                <a:spcPts val="1200"/>
              </a:spcAft>
              <a:buClr>
                <a:srgbClr val="333333"/>
              </a:buClr>
              <a:buSzPct val="100000"/>
              <a:buFont typeface="Georgia"/>
              <a:buChar char="‣"/>
            </a:pPr>
            <a:r>
              <a:rPr lang="en-US" sz="2800">
                <a:solidFill>
                  <a:srgbClr val="333333"/>
                </a:solidFill>
                <a:latin typeface="Georgia"/>
                <a:ea typeface="Georgia"/>
                <a:cs typeface="Georgia"/>
                <a:sym typeface="Georgia"/>
              </a:rPr>
              <a:t>Define data science and the data science workflow</a:t>
            </a:r>
          </a:p>
          <a:p>
            <a:pPr marL="203200" lvl="0" indent="-256540" rtl="0">
              <a:lnSpc>
                <a:spcPct val="160000"/>
              </a:lnSpc>
              <a:spcBef>
                <a:spcPts val="0"/>
              </a:spcBef>
              <a:spcAft>
                <a:spcPts val="1200"/>
              </a:spcAft>
              <a:buClr>
                <a:srgbClr val="333333"/>
              </a:buClr>
              <a:buSzPct val="100000"/>
              <a:buFont typeface="Georgia"/>
              <a:buChar char="‣"/>
            </a:pPr>
            <a:r>
              <a:rPr lang="en-US" sz="2800">
                <a:solidFill>
                  <a:srgbClr val="333333"/>
                </a:solidFill>
                <a:latin typeface="Georgia"/>
                <a:ea typeface="Georgia"/>
                <a:cs typeface="Georgia"/>
                <a:sym typeface="Georgia"/>
              </a:rPr>
              <a:t>Apply the data science workflow to meet your classmates</a:t>
            </a:r>
          </a:p>
          <a:p>
            <a:pPr marL="203200" lvl="0" indent="-256540" rtl="0">
              <a:lnSpc>
                <a:spcPct val="160000"/>
              </a:lnSpc>
              <a:spcBef>
                <a:spcPts val="0"/>
              </a:spcBef>
              <a:spcAft>
                <a:spcPts val="1200"/>
              </a:spcAft>
              <a:buClr>
                <a:srgbClr val="333333"/>
              </a:buClr>
              <a:buSzPct val="100000"/>
              <a:buFont typeface="Georgia"/>
              <a:buChar char="‣"/>
            </a:pPr>
            <a:r>
              <a:rPr lang="en-US" sz="2800">
                <a:solidFill>
                  <a:srgbClr val="333333"/>
                </a:solidFill>
                <a:latin typeface="Georgia"/>
                <a:ea typeface="Georgia"/>
                <a:cs typeface="Georgia"/>
                <a:sym typeface="Georgia"/>
              </a:rPr>
              <a:t>Setup your development environment and review python basics</a:t>
            </a:r>
          </a:p>
          <a:p>
            <a:pPr marR="0" lvl="0" algn="l" rtl="0">
              <a:spcBef>
                <a:spcPts val="1000"/>
              </a:spcBef>
              <a:buNone/>
            </a:pPr>
            <a:endParaRPr sz="2800">
              <a:latin typeface="Georgia"/>
              <a:ea typeface="Georgia"/>
              <a:cs typeface="Georgia"/>
              <a:sym typeface="Georgia"/>
            </a:endParaRPr>
          </a:p>
          <a:p>
            <a:pPr marR="0" lvl="0" algn="l" rtl="0">
              <a:spcBef>
                <a:spcPts val="1000"/>
              </a:spcBef>
              <a:buNone/>
            </a:pPr>
            <a:endParaRPr sz="2800">
              <a:latin typeface="Georgia"/>
              <a:ea typeface="Georgia"/>
              <a:cs typeface="Georgia"/>
              <a:sym typeface="Georgia"/>
            </a:endParaRP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LEARNING OBJECTIVES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p:txBody>
      </p:sp>
      <p:pic>
        <p:nvPicPr>
          <p:cNvPr id="401" name="Shape 401"/>
          <p:cNvPicPr preferRelativeResize="0"/>
          <p:nvPr/>
        </p:nvPicPr>
        <p:blipFill rotWithShape="1">
          <a:blip r:embed="rId3">
            <a:alphaModFix/>
          </a:blip>
          <a:srcRect l="3497" r="3488"/>
          <a:stretch/>
        </p:blipFill>
        <p:spPr>
          <a:xfrm>
            <a:off x="635000" y="1931999"/>
            <a:ext cx="11734800" cy="3438511"/>
          </a:xfrm>
          <a:prstGeom prst="rect">
            <a:avLst/>
          </a:prstGeom>
          <a:noFill/>
          <a:ln>
            <a:noFill/>
          </a:ln>
        </p:spPr>
      </p:pic>
      <p:sp>
        <p:nvSpPr>
          <p:cNvPr id="5" name="Shape 37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OVERVIEW OF THE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p:txBody>
      </p:sp>
      <p:pic>
        <p:nvPicPr>
          <p:cNvPr id="408" name="Shape 408"/>
          <p:cNvPicPr preferRelativeResize="0"/>
          <p:nvPr/>
        </p:nvPicPr>
        <p:blipFill rotWithShape="1">
          <a:blip r:embed="rId3">
            <a:alphaModFix/>
          </a:blip>
          <a:srcRect l="4103" r="4094"/>
          <a:stretch/>
        </p:blipFill>
        <p:spPr>
          <a:xfrm>
            <a:off x="634999" y="1932025"/>
            <a:ext cx="11734797" cy="3438446"/>
          </a:xfrm>
          <a:prstGeom prst="rect">
            <a:avLst/>
          </a:prstGeom>
          <a:noFill/>
          <a:ln>
            <a:noFill/>
          </a:ln>
        </p:spPr>
      </p:pic>
      <p:sp>
        <p:nvSpPr>
          <p:cNvPr id="5" name="Shape 37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OVERVIEW OF THE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p:txBody>
      </p:sp>
      <p:pic>
        <p:nvPicPr>
          <p:cNvPr id="415" name="Shape 415"/>
          <p:cNvPicPr preferRelativeResize="0"/>
          <p:nvPr/>
        </p:nvPicPr>
        <p:blipFill rotWithShape="1">
          <a:blip r:embed="rId3">
            <a:alphaModFix/>
          </a:blip>
          <a:srcRect l="777" r="777"/>
          <a:stretch/>
        </p:blipFill>
        <p:spPr>
          <a:xfrm>
            <a:off x="635000" y="1932025"/>
            <a:ext cx="11734800" cy="3438440"/>
          </a:xfrm>
          <a:prstGeom prst="rect">
            <a:avLst/>
          </a:prstGeom>
          <a:noFill/>
          <a:ln>
            <a:noFill/>
          </a:ln>
        </p:spPr>
      </p:pic>
      <p:sp>
        <p:nvSpPr>
          <p:cNvPr id="5" name="Shape 37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OVERVIEW OF THE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p:txBody>
      </p:sp>
      <p:pic>
        <p:nvPicPr>
          <p:cNvPr id="422" name="Shape 422"/>
          <p:cNvPicPr preferRelativeResize="0"/>
          <p:nvPr/>
        </p:nvPicPr>
        <p:blipFill rotWithShape="1">
          <a:blip r:embed="rId3">
            <a:alphaModFix/>
          </a:blip>
          <a:srcRect l="4767" r="4767"/>
          <a:stretch/>
        </p:blipFill>
        <p:spPr>
          <a:xfrm>
            <a:off x="634999" y="1932012"/>
            <a:ext cx="11734800" cy="3438472"/>
          </a:xfrm>
          <a:prstGeom prst="rect">
            <a:avLst/>
          </a:prstGeom>
          <a:noFill/>
          <a:ln>
            <a:noFill/>
          </a:ln>
        </p:spPr>
      </p:pic>
      <p:sp>
        <p:nvSpPr>
          <p:cNvPr id="5" name="Shape 37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OVERVIEW OF THE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p:txBody>
      </p:sp>
      <p:pic>
        <p:nvPicPr>
          <p:cNvPr id="429" name="Shape 429"/>
          <p:cNvPicPr preferRelativeResize="0"/>
          <p:nvPr/>
        </p:nvPicPr>
        <p:blipFill rotWithShape="1">
          <a:blip r:embed="rId3">
            <a:alphaModFix/>
          </a:blip>
          <a:srcRect l="1978" r="1987"/>
          <a:stretch/>
        </p:blipFill>
        <p:spPr>
          <a:xfrm>
            <a:off x="635000" y="1932025"/>
            <a:ext cx="11734799" cy="3438458"/>
          </a:xfrm>
          <a:prstGeom prst="rect">
            <a:avLst/>
          </a:prstGeom>
          <a:noFill/>
          <a:ln>
            <a:noFill/>
          </a:ln>
        </p:spPr>
      </p:pic>
      <p:sp>
        <p:nvSpPr>
          <p:cNvPr id="6" name="Shape 37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OVERVIEW OF THE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APPLY TO HULU</a:t>
            </a:r>
            <a:endParaRPr lang="en-US" sz="3200" b="1" dirty="0">
              <a:latin typeface="Oswald"/>
              <a:ea typeface="Oswald"/>
              <a:cs typeface="Oswald"/>
              <a:sym typeface="Oswald"/>
            </a:endParaRPr>
          </a:p>
        </p:txBody>
      </p:sp>
      <p:sp>
        <p:nvSpPr>
          <p:cNvPr id="490" name="Shape 490"/>
          <p:cNvSpPr txBox="1">
            <a:spLocks noGrp="1"/>
          </p:cNvSpPr>
          <p:nvPr>
            <p:ph type="body" idx="1"/>
          </p:nvPr>
        </p:nvSpPr>
        <p:spPr>
          <a:xfrm>
            <a:off x="635006" y="1292775"/>
            <a:ext cx="11734800" cy="3810000"/>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For example, in </a:t>
            </a:r>
            <a:r>
              <a:rPr lang="en-US" sz="2800" dirty="0" err="1">
                <a:latin typeface="Georgia"/>
                <a:ea typeface="Georgia"/>
                <a:cs typeface="Georgia"/>
                <a:sym typeface="Georgia"/>
              </a:rPr>
              <a:t>Hulu’s</a:t>
            </a:r>
            <a:r>
              <a:rPr lang="en-US" sz="2800" dirty="0">
                <a:latin typeface="Georgia"/>
                <a:ea typeface="Georgia"/>
                <a:cs typeface="Georgia"/>
                <a:sym typeface="Georgia"/>
              </a:rPr>
              <a:t> recommendation                                                system, they:</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Pull data from multiple sources</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Build user profiles and summaries</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Then apply a recommendation model</a:t>
            </a:r>
          </a:p>
        </p:txBody>
      </p:sp>
    </p:spTree>
    <p:extLst>
      <p:ext uri="{BB962C8B-B14F-4D97-AF65-F5344CB8AC3E}">
        <p14:creationId xmlns:p14="http://schemas.microsoft.com/office/powerpoint/2010/main" val="13040424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INTEGRATING A MODEL INTO A DATA PRODUCT</a:t>
            </a:r>
          </a:p>
        </p:txBody>
      </p:sp>
      <p:sp>
        <p:nvSpPr>
          <p:cNvPr id="502" name="Shape 502"/>
          <p:cNvSpPr txBox="1">
            <a:spLocks noGrp="1"/>
          </p:cNvSpPr>
          <p:nvPr>
            <p:ph type="body" idx="1"/>
          </p:nvPr>
        </p:nvSpPr>
        <p:spPr>
          <a:xfrm>
            <a:off x="635006" y="1292775"/>
            <a:ext cx="11734800" cy="3810000"/>
          </a:xfrm>
          <a:prstGeom prst="rect">
            <a:avLst/>
          </a:prstGeom>
          <a:noFill/>
          <a:ln>
            <a:noFill/>
          </a:ln>
        </p:spPr>
        <p:txBody>
          <a:bodyPr lIns="0" tIns="0" rIns="0" bIns="0" anchor="t" anchorCtr="0">
            <a:noAutofit/>
          </a:bodyPr>
          <a:lstStyle/>
          <a:p>
            <a:pPr marR="0" lvl="0" algn="l" rtl="0">
              <a:spcBef>
                <a:spcPts val="1000"/>
              </a:spcBef>
              <a:buNone/>
            </a:pPr>
            <a:endParaRPr sz="2800">
              <a:latin typeface="Georgia"/>
              <a:ea typeface="Georgia"/>
              <a:cs typeface="Georgia"/>
              <a:sym typeface="Georgia"/>
            </a:endParaRPr>
          </a:p>
        </p:txBody>
      </p:sp>
      <p:pic>
        <p:nvPicPr>
          <p:cNvPr id="503" name="Shape 503"/>
          <p:cNvPicPr preferRelativeResize="0"/>
          <p:nvPr/>
        </p:nvPicPr>
        <p:blipFill>
          <a:blip r:embed="rId3">
            <a:alphaModFix/>
          </a:blip>
          <a:stretch>
            <a:fillRect/>
          </a:stretch>
        </p:blipFill>
        <p:spPr>
          <a:xfrm>
            <a:off x="2552074" y="1793875"/>
            <a:ext cx="7900650" cy="5051025"/>
          </a:xfrm>
          <a:prstGeom prst="rect">
            <a:avLst/>
          </a:prstGeom>
          <a:noFill/>
          <a:ln>
            <a:noFill/>
          </a:ln>
        </p:spPr>
      </p:pic>
    </p:spTree>
    <p:extLst>
      <p:ext uri="{BB962C8B-B14F-4D97-AF65-F5344CB8AC3E}">
        <p14:creationId xmlns:p14="http://schemas.microsoft.com/office/powerpoint/2010/main" val="42400330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34999" y="1292775"/>
            <a:ext cx="88773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Problem Statement:  “</a:t>
            </a:r>
            <a:r>
              <a:rPr lang="en-US" sz="2800">
                <a:solidFill>
                  <a:srgbClr val="333333"/>
                </a:solidFill>
                <a:highlight>
                  <a:srgbClr val="FFFFFF"/>
                </a:highlight>
                <a:latin typeface="Georgia"/>
                <a:ea typeface="Georgia"/>
                <a:cs typeface="Georgia"/>
                <a:sym typeface="Georgia"/>
              </a:rPr>
              <a:t>Using Planet Express customer data from January 3001-3005, determine how likely previous customers are to request a repeat delivery using demographic information (profession, company size, location) and previous delivery data (days since last delivery, number of total deliveries).”</a:t>
            </a:r>
          </a:p>
        </p:txBody>
      </p:sp>
      <p:sp>
        <p:nvSpPr>
          <p:cNvPr id="435" name="Shape 43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FUTURAMA EXAMPLE</a:t>
            </a:r>
          </a:p>
        </p:txBody>
      </p:sp>
      <p:pic>
        <p:nvPicPr>
          <p:cNvPr id="436" name="Shape 436"/>
          <p:cNvPicPr preferRelativeResize="0"/>
          <p:nvPr/>
        </p:nvPicPr>
        <p:blipFill>
          <a:blip r:embed="rId3">
            <a:alphaModFix/>
          </a:blip>
          <a:stretch>
            <a:fillRect/>
          </a:stretch>
        </p:blipFill>
        <p:spPr>
          <a:xfrm>
            <a:off x="9512300" y="1745662"/>
            <a:ext cx="2857500" cy="2143125"/>
          </a:xfrm>
          <a:prstGeom prst="rect">
            <a:avLst/>
          </a:prstGeom>
          <a:noFill/>
          <a:ln>
            <a:noFill/>
          </a:ln>
        </p:spPr>
      </p:pic>
      <p:sp>
        <p:nvSpPr>
          <p:cNvPr id="437" name="Shape 437"/>
          <p:cNvSpPr txBox="1">
            <a:spLocks noGrp="1"/>
          </p:cNvSpPr>
          <p:nvPr>
            <p:ph type="body" idx="2"/>
          </p:nvPr>
        </p:nvSpPr>
        <p:spPr>
          <a:xfrm>
            <a:off x="635000" y="4671075"/>
            <a:ext cx="11734800" cy="2379299"/>
          </a:xfrm>
          <a:prstGeom prst="rect">
            <a:avLst/>
          </a:prstGeom>
          <a:noFill/>
          <a:ln>
            <a:noFill/>
          </a:ln>
        </p:spPr>
        <p:txBody>
          <a:bodyPr lIns="0" tIns="0" rIns="0" bIns="0" anchor="t" anchorCtr="0">
            <a:noAutofit/>
          </a:bodyPr>
          <a:lstStyle/>
          <a:p>
            <a:pPr marL="203200" marR="0" lvl="0" indent="-256540" algn="l" rtl="0">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We can use the Data Science workflow to work through this problem.</a:t>
            </a:r>
          </a:p>
          <a:p>
            <a:pPr marR="0" lvl="0" algn="l" rtl="0">
              <a:spcBef>
                <a:spcPts val="0"/>
              </a:spcBef>
              <a:buNone/>
            </a:pPr>
            <a:endParaRPr sz="2800">
              <a:solidFill>
                <a:srgbClr val="333333"/>
              </a:solidFill>
              <a:highlight>
                <a:srgbClr val="FFFFFF"/>
              </a:highlight>
              <a:latin typeface="Georgia"/>
              <a:ea typeface="Georgia"/>
              <a:cs typeface="Georgia"/>
              <a:sym typeface="Georgia"/>
            </a:endParaRPr>
          </a:p>
          <a:p>
            <a:pPr marR="0" lvl="0" algn="l" rtl="0">
              <a:spcBef>
                <a:spcPts val="0"/>
              </a:spcBef>
              <a:buNone/>
            </a:pPr>
            <a:endParaRPr sz="2800">
              <a:solidFill>
                <a:srgbClr val="333333"/>
              </a:solidFill>
              <a:highlight>
                <a:srgbClr val="FFFFFF"/>
              </a:highlight>
              <a:latin typeface="Georgia"/>
              <a:ea typeface="Georgia"/>
              <a:cs typeface="Georgia"/>
              <a:sym typeface="Georgia"/>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Identify the business/product objectives.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Identify and hypothesize goals and criteria for success.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Create a set of questions to help you identify the correct data set.</a:t>
            </a:r>
          </a:p>
        </p:txBody>
      </p:sp>
      <p:sp>
        <p:nvSpPr>
          <p:cNvPr id="443" name="Shape 443"/>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IDENTIFY THE PROBLEM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Ideal data vs. data that is available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Learn about limitations of the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What data is available for this example?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What kind of questions might we want to ask about the data?</a:t>
            </a:r>
          </a:p>
        </p:txBody>
      </p:sp>
      <p:sp>
        <p:nvSpPr>
          <p:cNvPr id="449" name="Shape 44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ACQUIRE THE DATA</a:t>
            </a:r>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DATA SCIENCE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a:solidFill>
                  <a:srgbClr val="FFFFFF"/>
                </a:solidFill>
                <a:latin typeface="Oswald"/>
                <a:ea typeface="Oswald"/>
                <a:cs typeface="Oswald"/>
                <a:sym typeface="Oswald"/>
              </a:rPr>
              <a:t>PRE-WORK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Questions to ask about the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Is there enough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Does it appropriately align with the question/problem statement?</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Can the dataset be trusted?  How was it collected?</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Is this dataset aggregated?  Can we use the aggregation or do we need to get it pre-aggregated?</a:t>
            </a:r>
          </a:p>
        </p:txBody>
      </p:sp>
      <p:sp>
        <p:nvSpPr>
          <p:cNvPr id="455" name="Shape 455"/>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ACQUIRE THE DATA</a:t>
            </a:r>
          </a:p>
        </p:txBody>
      </p:sp>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Secondary data = we didn’t directly collect it ourselves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Example data dictionary</a:t>
            </a:r>
          </a:p>
        </p:txBody>
      </p:sp>
      <p:sp>
        <p:nvSpPr>
          <p:cNvPr id="461" name="Shape 461"/>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PARSE THE DATA</a:t>
            </a:r>
          </a:p>
        </p:txBody>
      </p:sp>
      <p:graphicFrame>
        <p:nvGraphicFramePr>
          <p:cNvPr id="462" name="Shape 462"/>
          <p:cNvGraphicFramePr/>
          <p:nvPr/>
        </p:nvGraphicFramePr>
        <p:xfrm>
          <a:off x="622750" y="3204475"/>
          <a:ext cx="12078800" cy="3626970"/>
        </p:xfrm>
        <a:graphic>
          <a:graphicData uri="http://schemas.openxmlformats.org/drawingml/2006/table">
            <a:tbl>
              <a:tblPr>
                <a:noFill/>
                <a:tableStyleId>{3A933755-A6EA-4FBD-81DA-5A93F43A6428}</a:tableStyleId>
              </a:tblPr>
              <a:tblGrid>
                <a:gridCol w="3629275"/>
                <a:gridCol w="4181550"/>
                <a:gridCol w="4267975"/>
              </a:tblGrid>
              <a:tr h="609600">
                <a:tc>
                  <a:txBody>
                    <a:bodyPr/>
                    <a:lstStyle/>
                    <a:p>
                      <a:pPr lvl="0" algn="ctr" rtl="0">
                        <a:lnSpc>
                          <a:spcPct val="115000"/>
                        </a:lnSpc>
                        <a:spcBef>
                          <a:spcPts val="0"/>
                        </a:spcBef>
                        <a:buNone/>
                      </a:pPr>
                      <a:r>
                        <a:rPr lang="en-US" sz="2400" b="1">
                          <a:latin typeface="Georgia"/>
                          <a:ea typeface="Georgia"/>
                          <a:cs typeface="Georgia"/>
                          <a:sym typeface="Georgia"/>
                        </a:rPr>
                        <a:t>Variable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b="1">
                          <a:latin typeface="Georgia"/>
                          <a:ea typeface="Georgia"/>
                          <a:cs typeface="Georgia"/>
                          <a:sym typeface="Georgia"/>
                        </a:rPr>
                        <a:t>Description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b="1">
                          <a:latin typeface="Georgia"/>
                          <a:ea typeface="Georgia"/>
                          <a:cs typeface="Georgia"/>
                          <a:sym typeface="Georgia"/>
                        </a:rPr>
                        <a:t>Type of Variable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14325">
                <a:tc>
                  <a:txBody>
                    <a:bodyPr/>
                    <a:lstStyle/>
                    <a:p>
                      <a:pPr lvl="0" algn="ctr" rtl="0">
                        <a:lnSpc>
                          <a:spcPct val="115000"/>
                        </a:lnSpc>
                        <a:spcBef>
                          <a:spcPts val="0"/>
                        </a:spcBef>
                        <a:buNone/>
                      </a:pPr>
                      <a:r>
                        <a:rPr lang="en-US" sz="2400">
                          <a:latin typeface="Georgia"/>
                          <a:ea typeface="Georgia"/>
                          <a:cs typeface="Georgia"/>
                          <a:sym typeface="Georgia"/>
                        </a:rPr>
                        <a:t>Profession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Title of the account owner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Categorical</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14325">
                <a:tc>
                  <a:txBody>
                    <a:bodyPr/>
                    <a:lstStyle/>
                    <a:p>
                      <a:pPr lvl="0" algn="ctr" rtl="0">
                        <a:lnSpc>
                          <a:spcPct val="115000"/>
                        </a:lnSpc>
                        <a:spcBef>
                          <a:spcPts val="0"/>
                        </a:spcBef>
                        <a:buNone/>
                      </a:pPr>
                      <a:r>
                        <a:rPr lang="en-US" sz="2400">
                          <a:latin typeface="Georgia"/>
                          <a:ea typeface="Georgia"/>
                          <a:cs typeface="Georgia"/>
                          <a:sym typeface="Georgia"/>
                        </a:rPr>
                        <a:t>Company Size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1- small, 2- medium, 3- large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Categorical</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14325">
                <a:tc>
                  <a:txBody>
                    <a:bodyPr/>
                    <a:lstStyle/>
                    <a:p>
                      <a:pPr lvl="0" algn="ctr" rtl="0">
                        <a:lnSpc>
                          <a:spcPct val="115000"/>
                        </a:lnSpc>
                        <a:spcBef>
                          <a:spcPts val="0"/>
                        </a:spcBef>
                        <a:buNone/>
                      </a:pPr>
                      <a:r>
                        <a:rPr lang="en-US" sz="2400">
                          <a:latin typeface="Georgia"/>
                          <a:ea typeface="Georgia"/>
                          <a:cs typeface="Georgia"/>
                          <a:sym typeface="Georgia"/>
                        </a:rPr>
                        <a:t>Location</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Planet of the company</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Categorical</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14325">
                <a:tc>
                  <a:txBody>
                    <a:bodyPr/>
                    <a:lstStyle/>
                    <a:p>
                      <a:pPr lvl="0" algn="ctr" rtl="0">
                        <a:lnSpc>
                          <a:spcPct val="115000"/>
                        </a:lnSpc>
                        <a:spcBef>
                          <a:spcPts val="0"/>
                        </a:spcBef>
                        <a:buNone/>
                      </a:pPr>
                      <a:r>
                        <a:rPr lang="en-US" sz="2400">
                          <a:latin typeface="Georgia"/>
                          <a:ea typeface="Georgia"/>
                          <a:cs typeface="Georgia"/>
                          <a:sym typeface="Georgia"/>
                        </a:rPr>
                        <a:t>Days Since Last Delivery</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Integer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Continuous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14325">
                <a:tc>
                  <a:txBody>
                    <a:bodyPr/>
                    <a:lstStyle/>
                    <a:p>
                      <a:pPr lvl="0" algn="ctr" rtl="0">
                        <a:lnSpc>
                          <a:spcPct val="115000"/>
                        </a:lnSpc>
                        <a:spcBef>
                          <a:spcPts val="0"/>
                        </a:spcBef>
                        <a:buNone/>
                      </a:pPr>
                      <a:r>
                        <a:rPr lang="en-US" sz="2400">
                          <a:latin typeface="Georgia"/>
                          <a:ea typeface="Georgia"/>
                          <a:cs typeface="Georgia"/>
                          <a:sym typeface="Georgia"/>
                        </a:rPr>
                        <a:t>Number of Deliveries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Integer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US" sz="2400">
                          <a:latin typeface="Georgia"/>
                          <a:ea typeface="Georgia"/>
                          <a:cs typeface="Georgia"/>
                          <a:sym typeface="Georgia"/>
                        </a:rPr>
                        <a:t>Continuous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Questions to ask while parsing</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Is there documentation for the data?  Is there a data dictionary?</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What kind of filtering, sorting, or simple visualizations can help understand the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What information is contained in the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What data types are the variables?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Are there outliers?  Are there trends?</a:t>
            </a:r>
          </a:p>
        </p:txBody>
      </p:sp>
      <p:sp>
        <p:nvSpPr>
          <p:cNvPr id="468" name="Shape 468"/>
          <p:cNvSpPr/>
          <p:nvPr/>
        </p:nvSpPr>
        <p:spPr>
          <a:xfrm>
            <a:off x="635000" y="736600"/>
            <a:ext cx="11734806" cy="431700"/>
          </a:xfrm>
          <a:prstGeom prst="rect">
            <a:avLst/>
          </a:prstGeom>
          <a:noFill/>
          <a:ln>
            <a:noFill/>
          </a:ln>
        </p:spPr>
        <p:txBody>
          <a:bodyPr lIns="0" tIns="0" rIns="0" bIns="0" anchor="t" anchorCtr="0">
            <a:noAutofit/>
          </a:bodyPr>
          <a:lstStyle/>
          <a:p>
            <a:pPr lvl="0" rtl="0">
              <a:spcBef>
                <a:spcPts val="0"/>
              </a:spcBef>
              <a:buSzPct val="25000"/>
              <a:buNone/>
            </a:pPr>
            <a:r>
              <a:rPr lang="en-US" sz="3200" b="1" dirty="0">
                <a:solidFill>
                  <a:schemeClr val="dk1"/>
                </a:solidFill>
                <a:latin typeface="Oswald"/>
                <a:ea typeface="Oswald"/>
                <a:cs typeface="Oswald"/>
                <a:sym typeface="Oswald"/>
              </a:rPr>
              <a:t>FUTURAMA EXAMPLE:  PARSE THE DATA</a:t>
            </a:r>
          </a:p>
        </p:txBody>
      </p: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Think about sampling</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Get to know the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Explore outliers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Address missing values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Derive new variables (i.e. columns)</a:t>
            </a:r>
          </a:p>
        </p:txBody>
      </p:sp>
      <p:sp>
        <p:nvSpPr>
          <p:cNvPr id="474" name="Shape 474"/>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MINE THE DATA</a:t>
            </a:r>
          </a:p>
        </p:txBody>
      </p:sp>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MINE THE DATA</a:t>
            </a:r>
          </a:p>
        </p:txBody>
      </p:sp>
      <p:sp>
        <p:nvSpPr>
          <p:cNvPr id="480" name="Shape 48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Common steps while mining the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Sample the data with appropriate methodology</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Explore outliers and null values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Format and clean the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Determine how to address missing values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Format and combine data; aggregate and derive new columns</a:t>
            </a:r>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body" idx="1"/>
          </p:nvPr>
        </p:nvSpPr>
        <p:spPr>
          <a:xfrm>
            <a:off x="635006" y="102122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Use statistics and visualization to identify trends </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Example of basic statistics</a:t>
            </a:r>
          </a:p>
        </p:txBody>
      </p:sp>
      <p:sp>
        <p:nvSpPr>
          <p:cNvPr id="486" name="Shape 486"/>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REFINE THE DATA</a:t>
            </a:r>
          </a:p>
        </p:txBody>
      </p:sp>
      <p:graphicFrame>
        <p:nvGraphicFramePr>
          <p:cNvPr id="487" name="Shape 487"/>
          <p:cNvGraphicFramePr/>
          <p:nvPr/>
        </p:nvGraphicFramePr>
        <p:xfrm>
          <a:off x="2059987" y="2962675"/>
          <a:ext cx="9262975" cy="3908975"/>
        </p:xfrm>
        <a:graphic>
          <a:graphicData uri="http://schemas.openxmlformats.org/drawingml/2006/table">
            <a:tbl>
              <a:tblPr>
                <a:noFill/>
                <a:tableStyleId>{3A933755-A6EA-4FBD-81DA-5A93F43A6428}</a:tableStyleId>
              </a:tblPr>
              <a:tblGrid>
                <a:gridCol w="4304000"/>
                <a:gridCol w="4958975"/>
              </a:tblGrid>
              <a:tr h="558425">
                <a:tc>
                  <a:txBody>
                    <a:bodyPr/>
                    <a:lstStyle/>
                    <a:p>
                      <a:pPr lvl="0" algn="ctr" rtl="0">
                        <a:lnSpc>
                          <a:spcPct val="100000"/>
                        </a:lnSpc>
                        <a:spcBef>
                          <a:spcPts val="0"/>
                        </a:spcBef>
                        <a:buNone/>
                      </a:pPr>
                      <a:r>
                        <a:rPr lang="en-US" sz="2400" b="1">
                          <a:latin typeface="Georgia"/>
                          <a:ea typeface="Georgia"/>
                          <a:cs typeface="Georgia"/>
                          <a:sym typeface="Georgia"/>
                        </a:rPr>
                        <a:t>Variable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US" sz="2400" b="1">
                          <a:latin typeface="Georgia"/>
                          <a:ea typeface="Georgia"/>
                          <a:cs typeface="Georgia"/>
                          <a:sym typeface="Georgia"/>
                        </a:rPr>
                        <a:t>Mean (STD) or Frequency (%)</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58425">
                <a:tc>
                  <a:txBody>
                    <a:bodyPr/>
                    <a:lstStyle/>
                    <a:p>
                      <a:pPr lvl="0" algn="ctr" rtl="0">
                        <a:lnSpc>
                          <a:spcPct val="100000"/>
                        </a:lnSpc>
                        <a:spcBef>
                          <a:spcPts val="0"/>
                        </a:spcBef>
                        <a:buNone/>
                      </a:pPr>
                      <a:r>
                        <a:rPr lang="en-US" sz="2400">
                          <a:latin typeface="Georgia"/>
                          <a:ea typeface="Georgia"/>
                          <a:cs typeface="Georgia"/>
                          <a:sym typeface="Georgia"/>
                        </a:rPr>
                        <a:t>Number of Deliveries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US" sz="2400">
                          <a:latin typeface="Georgia"/>
                          <a:ea typeface="Georgia"/>
                          <a:cs typeface="Georgia"/>
                          <a:sym typeface="Georgia"/>
                        </a:rPr>
                        <a:t>50.0 (10)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58425">
                <a:tc>
                  <a:txBody>
                    <a:bodyPr/>
                    <a:lstStyle/>
                    <a:p>
                      <a:pPr lvl="0" algn="ctr" rtl="0">
                        <a:lnSpc>
                          <a:spcPct val="100000"/>
                        </a:lnSpc>
                        <a:spcBef>
                          <a:spcPts val="0"/>
                        </a:spcBef>
                        <a:buNone/>
                      </a:pPr>
                      <a:r>
                        <a:rPr lang="en-US" sz="2400">
                          <a:latin typeface="Georgia"/>
                          <a:ea typeface="Georgia"/>
                          <a:cs typeface="Georgia"/>
                          <a:sym typeface="Georgia"/>
                        </a:rPr>
                        <a:t>Earth</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US" sz="2400">
                          <a:latin typeface="Georgia"/>
                          <a:ea typeface="Georgia"/>
                          <a:cs typeface="Georgia"/>
                          <a:sym typeface="Georgia"/>
                        </a:rPr>
                        <a:t>50 (10%)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58425">
                <a:tc>
                  <a:txBody>
                    <a:bodyPr/>
                    <a:lstStyle/>
                    <a:p>
                      <a:pPr lvl="0" algn="ctr" rtl="0">
                        <a:lnSpc>
                          <a:spcPct val="100000"/>
                        </a:lnSpc>
                        <a:spcBef>
                          <a:spcPts val="0"/>
                        </a:spcBef>
                        <a:buNone/>
                      </a:pPr>
                      <a:r>
                        <a:rPr lang="en-US" sz="2400">
                          <a:latin typeface="Georgia"/>
                          <a:ea typeface="Georgia"/>
                          <a:cs typeface="Georgia"/>
                          <a:sym typeface="Georgia"/>
                        </a:rPr>
                        <a:t>Amphibios 9</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US" sz="2400">
                          <a:latin typeface="Georgia"/>
                          <a:ea typeface="Georgia"/>
                          <a:cs typeface="Georgia"/>
                          <a:sym typeface="Georgia"/>
                        </a:rPr>
                        <a:t>100 (20%)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58425">
                <a:tc>
                  <a:txBody>
                    <a:bodyPr/>
                    <a:lstStyle/>
                    <a:p>
                      <a:pPr lvl="0" algn="ctr" rtl="0">
                        <a:lnSpc>
                          <a:spcPct val="100000"/>
                        </a:lnSpc>
                        <a:spcBef>
                          <a:spcPts val="0"/>
                        </a:spcBef>
                        <a:buNone/>
                      </a:pPr>
                      <a:r>
                        <a:rPr lang="en-US" sz="2400">
                          <a:latin typeface="Georgia"/>
                          <a:ea typeface="Georgia"/>
                          <a:cs typeface="Georgia"/>
                          <a:sym typeface="Georgia"/>
                        </a:rPr>
                        <a:t>Bogad</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US" sz="2400">
                          <a:latin typeface="Georgia"/>
                          <a:ea typeface="Georgia"/>
                          <a:cs typeface="Georgia"/>
                          <a:sym typeface="Georgia"/>
                        </a:rPr>
                        <a:t>100 (20%)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58425">
                <a:tc>
                  <a:txBody>
                    <a:bodyPr/>
                    <a:lstStyle/>
                    <a:p>
                      <a:pPr lvl="0" algn="ctr" rtl="0">
                        <a:lnSpc>
                          <a:spcPct val="100000"/>
                        </a:lnSpc>
                        <a:spcBef>
                          <a:spcPts val="0"/>
                        </a:spcBef>
                        <a:buNone/>
                      </a:pPr>
                      <a:r>
                        <a:rPr lang="en-US" sz="2400">
                          <a:latin typeface="Georgia"/>
                          <a:ea typeface="Georgia"/>
                          <a:cs typeface="Georgia"/>
                          <a:sym typeface="Georgia"/>
                        </a:rPr>
                        <a:t>Colgate 8</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US" sz="2400">
                          <a:latin typeface="Georgia"/>
                          <a:ea typeface="Georgia"/>
                          <a:cs typeface="Georgia"/>
                          <a:sym typeface="Georgia"/>
                        </a:rPr>
                        <a:t>100 (20%)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58425">
                <a:tc>
                  <a:txBody>
                    <a:bodyPr/>
                    <a:lstStyle/>
                    <a:p>
                      <a:pPr lvl="0" algn="ctr" rtl="0">
                        <a:lnSpc>
                          <a:spcPct val="100000"/>
                        </a:lnSpc>
                        <a:spcBef>
                          <a:spcPts val="0"/>
                        </a:spcBef>
                        <a:buNone/>
                      </a:pPr>
                      <a:r>
                        <a:rPr lang="en-US" sz="2400">
                          <a:latin typeface="Georgia"/>
                          <a:ea typeface="Georgia"/>
                          <a:cs typeface="Georgia"/>
                          <a:sym typeface="Georgia"/>
                        </a:rPr>
                        <a:t>Other</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US" sz="2400">
                          <a:latin typeface="Georgia"/>
                          <a:ea typeface="Georgia"/>
                          <a:cs typeface="Georgia"/>
                          <a:sym typeface="Georgia"/>
                        </a:rPr>
                        <a:t>150 (30%)</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Descriptive stats help refine by</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Identifying trends and outliers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Deciding how to deal with outliers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Applying descriptive and inferential statistics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Determining visualization techniques for different data types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Transforming data</a:t>
            </a:r>
          </a:p>
        </p:txBody>
      </p:sp>
      <p:sp>
        <p:nvSpPr>
          <p:cNvPr id="493" name="Shape 493"/>
          <p:cNvSpPr/>
          <p:nvPr/>
        </p:nvSpPr>
        <p:spPr>
          <a:xfrm>
            <a:off x="635000" y="736600"/>
            <a:ext cx="11734806" cy="431700"/>
          </a:xfrm>
          <a:prstGeom prst="rect">
            <a:avLst/>
          </a:prstGeom>
          <a:noFill/>
          <a:ln>
            <a:noFill/>
          </a:ln>
        </p:spPr>
        <p:txBody>
          <a:bodyPr lIns="0" tIns="0" rIns="0" bIns="0" anchor="t" anchorCtr="0">
            <a:noAutofit/>
          </a:bodyPr>
          <a:lstStyle/>
          <a:p>
            <a:pPr lvl="0" rtl="0">
              <a:spcBef>
                <a:spcPts val="0"/>
              </a:spcBef>
              <a:buSzPct val="25000"/>
              <a:buNone/>
            </a:pPr>
            <a:r>
              <a:rPr lang="en-US" sz="3200" b="1" dirty="0">
                <a:solidFill>
                  <a:schemeClr val="dk1"/>
                </a:solidFill>
                <a:latin typeface="Oswald"/>
                <a:ea typeface="Oswald"/>
                <a:cs typeface="Oswald"/>
                <a:sym typeface="Oswald"/>
              </a:rPr>
              <a:t>FUTURAMA EXAMPLE:  REFINE THE DATA</a:t>
            </a: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Select a model based upon the outcome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Example model statement:  “</a:t>
            </a:r>
            <a:r>
              <a:rPr lang="en-US" sz="2800">
                <a:solidFill>
                  <a:srgbClr val="333333"/>
                </a:solidFill>
                <a:latin typeface="Georgia"/>
                <a:ea typeface="Georgia"/>
                <a:cs typeface="Georgia"/>
                <a:sym typeface="Georgia"/>
              </a:rPr>
              <a:t>We completed a logistic regression using Statsmodels v. XX. We calculated the probability of a customer placing another order with Planet Express.”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Steps for model building</a:t>
            </a:r>
          </a:p>
        </p:txBody>
      </p:sp>
      <p:sp>
        <p:nvSpPr>
          <p:cNvPr id="499" name="Shape 49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CREATE A DATA MODEL</a:t>
            </a:r>
          </a:p>
        </p:txBody>
      </p:sp>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The steps for model building are</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Select the appropriate model</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Build the model</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Evaluate and refine the model</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Predict outcomes and action items</a:t>
            </a:r>
          </a:p>
        </p:txBody>
      </p:sp>
      <p:sp>
        <p:nvSpPr>
          <p:cNvPr id="505" name="Shape 505"/>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CREATE A DATA MODEL</a:t>
            </a:r>
          </a:p>
        </p:txBody>
      </p:sp>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You have to effectively communicate your results for them to matter!</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Ranges from a simple email to a complex web graphic.</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Make sure to consider your audience.</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A presentation for fellow data scientists will be drastically different from a presentation for an executive.</a:t>
            </a:r>
          </a:p>
          <a:p>
            <a:pPr marR="0" lvl="0" algn="l" rtl="0">
              <a:spcBef>
                <a:spcPts val="0"/>
              </a:spcBef>
              <a:buNone/>
            </a:pPr>
            <a:endParaRPr sz="2800" dirty="0">
              <a:latin typeface="Georgia"/>
              <a:ea typeface="Georgia"/>
              <a:cs typeface="Georgia"/>
              <a:sym typeface="Georgia"/>
            </a:endParaRPr>
          </a:p>
        </p:txBody>
      </p:sp>
      <p:sp>
        <p:nvSpPr>
          <p:cNvPr id="511" name="Shape 511"/>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PRESENT THE RESULTS</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Define basic data types used in object-oriented programming</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Recall the Python syntax for lists, dictionaries, and functions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Create files and navigate directories using the command line interface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Key factors of a good presentation include</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Summarize findings with narrative and storytelling techniques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Refine your visualizations for broader comprehension</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Present both limitations and assumptions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Determine the integrity of your analyses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Consider the degree of disclosure for various stakeholders</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Test and evaluate the effectiveness of your presentation beforehand</a:t>
            </a:r>
          </a:p>
        </p:txBody>
      </p:sp>
      <p:sp>
        <p:nvSpPr>
          <p:cNvPr id="517" name="Shape 517"/>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PRESENT THE RESULTS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Example presentations and </a:t>
            </a:r>
            <a:r>
              <a:rPr lang="en-US" sz="2800" dirty="0" err="1">
                <a:latin typeface="Georgia"/>
                <a:ea typeface="Georgia"/>
                <a:cs typeface="Georgia"/>
                <a:sym typeface="Georgia"/>
              </a:rPr>
              <a:t>infographics</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u="sng" dirty="0">
                <a:solidFill>
                  <a:schemeClr val="hlink"/>
                </a:solidFill>
                <a:latin typeface="Georgia"/>
                <a:ea typeface="Georgia"/>
                <a:cs typeface="Georgia"/>
                <a:sym typeface="Georgia"/>
                <a:hlinkClick r:id="rId3"/>
              </a:rPr>
              <a:t>512 Paths to the White House</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u="sng" dirty="0">
                <a:solidFill>
                  <a:schemeClr val="hlink"/>
                </a:solidFill>
                <a:latin typeface="Georgia"/>
                <a:ea typeface="Georgia"/>
                <a:cs typeface="Georgia"/>
                <a:sym typeface="Georgia"/>
                <a:hlinkClick r:id="rId4"/>
              </a:rPr>
              <a:t>Who Old Are You?</a:t>
            </a:r>
            <a:endParaRPr lang="en-US" sz="2800" u="sng" dirty="0">
              <a:solidFill>
                <a:schemeClr val="hlink"/>
              </a:solidFill>
              <a:latin typeface="Georgia"/>
              <a:ea typeface="Georgia"/>
              <a:cs typeface="Georgia"/>
              <a:sym typeface="Georgia"/>
              <a:hlinkClick r:id="rId4"/>
            </a:endParaRP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u="sng" dirty="0">
                <a:solidFill>
                  <a:schemeClr val="hlink"/>
                </a:solidFill>
                <a:latin typeface="Georgia"/>
                <a:ea typeface="Georgia"/>
                <a:cs typeface="Georgia"/>
                <a:sym typeface="Georgia"/>
                <a:hlinkClick r:id="rId5"/>
              </a:rPr>
              <a:t>2015 NFL Predictions</a:t>
            </a:r>
          </a:p>
          <a:p>
            <a:pPr marR="0" lvl="0" algn="l" rtl="0">
              <a:spcBef>
                <a:spcPts val="0"/>
              </a:spcBef>
              <a:buNone/>
            </a:pPr>
            <a:endParaRPr sz="2800" dirty="0">
              <a:latin typeface="Georgia"/>
              <a:ea typeface="Georgia"/>
              <a:cs typeface="Georgia"/>
              <a:sym typeface="Georgia"/>
            </a:endParaRPr>
          </a:p>
        </p:txBody>
      </p:sp>
      <p:sp>
        <p:nvSpPr>
          <p:cNvPr id="523" name="Shape 523"/>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FUTURAMA EXAMPLE:  PRESENT THE RESULTS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Shape 52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GUIDED PRACTICE</a:t>
            </a:r>
          </a:p>
        </p:txBody>
      </p:sp>
      <p:sp>
        <p:nvSpPr>
          <p:cNvPr id="529" name="Shape 52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DATA SCIENCE WORK 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p:nvPr/>
        </p:nvSpPr>
        <p:spPr>
          <a:xfrm>
            <a:off x="2961475" y="2224350"/>
            <a:ext cx="7559399" cy="3429300"/>
          </a:xfrm>
          <a:prstGeom prst="rect">
            <a:avLst/>
          </a:prstGeom>
          <a:noFill/>
          <a:ln>
            <a:noFill/>
          </a:ln>
        </p:spPr>
        <p:txBody>
          <a:bodyPr lIns="50800" tIns="50800" rIns="50800" bIns="50800" anchor="ctr" anchorCtr="0">
            <a:noAutofit/>
          </a:bodyPr>
          <a:lstStyle/>
          <a:p>
            <a:pPr marL="457200" marR="0" lvl="0" indent="-342900" algn="l" rtl="0">
              <a:spcBef>
                <a:spcPts val="0"/>
              </a:spcBef>
              <a:buClr>
                <a:srgbClr val="000000"/>
              </a:buClr>
              <a:buSzPct val="100000"/>
              <a:buFont typeface="Georgia"/>
              <a:buAutoNum type="arabicPeriod"/>
            </a:pPr>
            <a:r>
              <a:rPr lang="en-US" sz="1800" dirty="0">
                <a:latin typeface="Georgia"/>
                <a:ea typeface="Georgia"/>
                <a:cs typeface="Georgia"/>
                <a:sym typeface="Georgia"/>
              </a:rPr>
              <a:t>Divide into 4 groups, each located at a whiteboard.</a:t>
            </a:r>
          </a:p>
          <a:p>
            <a:pPr marL="457200" lvl="0" indent="-342900" rtl="0">
              <a:spcBef>
                <a:spcPts val="0"/>
              </a:spcBef>
              <a:buSzPct val="100000"/>
              <a:buFont typeface="Georgia"/>
              <a:buAutoNum type="arabicPeriod"/>
            </a:pPr>
            <a:r>
              <a:rPr lang="en-US" sz="1800" b="1" dirty="0">
                <a:solidFill>
                  <a:schemeClr val="dk1"/>
                </a:solidFill>
                <a:latin typeface="Georgia"/>
                <a:ea typeface="Georgia"/>
                <a:cs typeface="Georgia"/>
                <a:sym typeface="Georgia"/>
              </a:rPr>
              <a:t>IDENTIFY</a:t>
            </a:r>
            <a:r>
              <a:rPr lang="en-US" sz="1800" dirty="0">
                <a:solidFill>
                  <a:schemeClr val="dk1"/>
                </a:solidFill>
                <a:latin typeface="Georgia"/>
                <a:ea typeface="Georgia"/>
                <a:cs typeface="Georgia"/>
                <a:sym typeface="Georgia"/>
              </a:rPr>
              <a:t>:  Each group should develop 1 research question they would like to know about their classmates.  Create a hypothesis to your question. Don’t share your question yet! (5 minutes)</a:t>
            </a:r>
          </a:p>
          <a:p>
            <a:pPr marL="457200" lvl="0" indent="-342900" rtl="0">
              <a:spcBef>
                <a:spcPts val="0"/>
              </a:spcBef>
              <a:buClr>
                <a:schemeClr val="dk1"/>
              </a:buClr>
              <a:buSzPct val="100000"/>
              <a:buFont typeface="Georgia"/>
              <a:buAutoNum type="arabicPeriod"/>
            </a:pPr>
            <a:r>
              <a:rPr lang="en-US" sz="1800" b="1" dirty="0">
                <a:solidFill>
                  <a:schemeClr val="dk1"/>
                </a:solidFill>
                <a:latin typeface="Georgia"/>
                <a:ea typeface="Georgia"/>
                <a:cs typeface="Georgia"/>
                <a:sym typeface="Georgia"/>
              </a:rPr>
              <a:t>ACQUIRE</a:t>
            </a:r>
            <a:r>
              <a:rPr lang="en-US" sz="1800" dirty="0">
                <a:solidFill>
                  <a:schemeClr val="dk1"/>
                </a:solidFill>
                <a:latin typeface="Georgia"/>
                <a:ea typeface="Georgia"/>
                <a:cs typeface="Georgia"/>
                <a:sym typeface="Georgia"/>
              </a:rPr>
              <a:t>:  Rotate from group to group to collect data for your hypothesis.  Have other students write or tally their answers on the whiteboard.  (10 minutes)</a:t>
            </a:r>
          </a:p>
          <a:p>
            <a:pPr marL="457200" lvl="0" indent="-342900" rtl="0">
              <a:spcBef>
                <a:spcPts val="0"/>
              </a:spcBef>
              <a:buClr>
                <a:schemeClr val="dk1"/>
              </a:buClr>
              <a:buSzPct val="100000"/>
              <a:buFont typeface="Georgia"/>
              <a:buAutoNum type="arabicPeriod"/>
            </a:pPr>
            <a:r>
              <a:rPr lang="en-US" sz="1800" b="1" dirty="0">
                <a:solidFill>
                  <a:schemeClr val="dk1"/>
                </a:solidFill>
                <a:latin typeface="Georgia"/>
                <a:ea typeface="Georgia"/>
                <a:cs typeface="Georgia"/>
                <a:sym typeface="Georgia"/>
              </a:rPr>
              <a:t>PRESENT</a:t>
            </a:r>
            <a:r>
              <a:rPr lang="en-US" sz="1800" dirty="0">
                <a:solidFill>
                  <a:schemeClr val="dk1"/>
                </a:solidFill>
                <a:latin typeface="Georgia"/>
                <a:ea typeface="Georgia"/>
                <a:cs typeface="Georgia"/>
                <a:sym typeface="Georgia"/>
              </a:rPr>
              <a:t>:  Communicate the results of your analysis to the class. (10 minutes)</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Create a narrative to summarize your findings.</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Provide a basic visualization for easy comprehension.</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Choose one student to present for the group.</a:t>
            </a:r>
          </a:p>
        </p:txBody>
      </p:sp>
      <p:pic>
        <p:nvPicPr>
          <p:cNvPr id="535" name="Shape 53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536" name="Shape 53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537" name="Shape 537"/>
          <p:cNvSpPr/>
          <p:nvPr/>
        </p:nvSpPr>
        <p:spPr>
          <a:xfrm>
            <a:off x="3052744" y="62495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Presentation of the results</a:t>
            </a:r>
          </a:p>
        </p:txBody>
      </p:sp>
      <p:sp>
        <p:nvSpPr>
          <p:cNvPr id="538" name="Shape 538"/>
          <p:cNvSpPr/>
          <p:nvPr/>
        </p:nvSpPr>
        <p:spPr>
          <a:xfrm>
            <a:off x="2989800" y="58568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539" name="Shape 539"/>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(25 minutes)</a:t>
            </a:r>
          </a:p>
        </p:txBody>
      </p:sp>
      <p:cxnSp>
        <p:nvCxnSpPr>
          <p:cNvPr id="540" name="Shape 54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541" name="Shape 541"/>
          <p:cNvSpPr/>
          <p:nvPr/>
        </p:nvSpPr>
        <p:spPr>
          <a:xfrm>
            <a:off x="635000" y="736600"/>
            <a:ext cx="11758163"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DATA SCIENCE WORKFLOW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a:t>
            </a:r>
          </a:p>
        </p:txBody>
      </p:sp>
      <p:sp>
        <p:nvSpPr>
          <p:cNvPr id="547" name="Shape 54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smtClean="0">
                <a:solidFill>
                  <a:srgbClr val="FFFFFF"/>
                </a:solidFill>
                <a:latin typeface="Oswald"/>
                <a:ea typeface="Oswald"/>
                <a:cs typeface="Oswald"/>
                <a:sym typeface="Oswald"/>
              </a:rPr>
              <a:t>SMART GOALS</a:t>
            </a:r>
            <a:endParaRPr lang="en-US" sz="9600" b="1" dirty="0">
              <a:solidFill>
                <a:srgbClr val="FFFFFF"/>
              </a:solidFill>
              <a:latin typeface="Oswald"/>
              <a:ea typeface="Oswald"/>
              <a:cs typeface="Oswald"/>
              <a:sym typeface="Oswald"/>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8" name="Shape 298"/>
          <p:cNvSpPr/>
          <p:nvPr/>
        </p:nvSpPr>
        <p:spPr>
          <a:xfrm>
            <a:off x="1469563" y="708944"/>
            <a:ext cx="9137318" cy="3411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3300" dirty="0">
                <a:uFill>
                  <a:solidFill/>
                </a:uFill>
              </a:rPr>
              <a:t>SMART GOALS</a:t>
            </a:r>
            <a:endParaRPr sz="3300" dirty="0">
              <a:uFill>
                <a:solidFill/>
              </a:uFill>
            </a:endParaRPr>
          </a:p>
        </p:txBody>
      </p:sp>
      <p:sp>
        <p:nvSpPr>
          <p:cNvPr id="299" name="Shape 299"/>
          <p:cNvSpPr/>
          <p:nvPr/>
        </p:nvSpPr>
        <p:spPr>
          <a:xfrm>
            <a:off x="664800" y="1435813"/>
            <a:ext cx="11695429" cy="334849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Specific</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Measurable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Attainable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Reasonable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Time Bound</a:t>
            </a:r>
            <a:endParaRPr sz="2800" dirty="0">
              <a:uFill>
                <a:solidFill/>
              </a:uFill>
              <a:latin typeface="Helvetica"/>
              <a:ea typeface="Helvetica"/>
              <a:cs typeface="Helvetica"/>
              <a:sym typeface="Helvetica"/>
            </a:endParaRPr>
          </a:p>
        </p:txBody>
      </p:sp>
      <p:sp>
        <p:nvSpPr>
          <p:cNvPr id="300" name="Shape 300"/>
          <p:cNvSpPr/>
          <p:nvPr/>
        </p:nvSpPr>
        <p:spPr>
          <a:xfrm>
            <a:off x="771007" y="1435813"/>
            <a:ext cx="11589223" cy="541013"/>
          </a:xfrm>
          <a:prstGeom prst="rect">
            <a:avLst/>
          </a:prstGeom>
          <a:ln w="12700">
            <a:miter lim="400000"/>
          </a:ln>
          <a:extLst>
            <a:ext uri="{C572A759-6A51-4108-AA02-DFA0A04FC94B}">
              <ma14:wrappingTextBoxFlag xmlns:ma14="http://schemas.microsoft.com/office/mac/drawingml/2011/main" val="1"/>
            </a:ext>
          </a:extLst>
        </p:spPr>
        <p:txBody>
          <a:bodyPr lIns="45641" tIns="45641" rIns="45641" bIns="45641">
            <a:spAutoFit/>
          </a:bodyPr>
          <a:lstStyle/>
          <a:p>
            <a:pPr marL="87258" marR="87258" defTabSz="1266537">
              <a:defRPr sz="1800">
                <a:uFillTx/>
              </a:defRPr>
            </a:pPr>
            <a:endParaRPr sz="29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534673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8" name="Shape 298"/>
          <p:cNvSpPr/>
          <p:nvPr/>
        </p:nvSpPr>
        <p:spPr>
          <a:xfrm>
            <a:off x="1508090" y="708944"/>
            <a:ext cx="8285216" cy="34111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3300" dirty="0">
                <a:uFill>
                  <a:solidFill/>
                </a:uFill>
              </a:rPr>
              <a:t>SMART GOALS</a:t>
            </a:r>
            <a:endParaRPr sz="3300" dirty="0">
              <a:uFill>
                <a:solidFill/>
              </a:uFill>
            </a:endParaRPr>
          </a:p>
        </p:txBody>
      </p:sp>
      <p:sp>
        <p:nvSpPr>
          <p:cNvPr id="299" name="Shape 299"/>
          <p:cNvSpPr/>
          <p:nvPr/>
        </p:nvSpPr>
        <p:spPr>
          <a:xfrm>
            <a:off x="664800" y="1435813"/>
            <a:ext cx="11695429" cy="943990"/>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2800" dirty="0">
                <a:latin typeface="Helvetica"/>
                <a:ea typeface="Helvetica"/>
                <a:cs typeface="Helvetica"/>
                <a:sym typeface="Helvetica"/>
              </a:rPr>
              <a:t>Obtain mastery of data science</a:t>
            </a:r>
          </a:p>
          <a:p>
            <a:pPr defTabSz="2116684">
              <a:spcBef>
                <a:spcPts val="694"/>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771007" y="1435813"/>
            <a:ext cx="11589223" cy="541013"/>
          </a:xfrm>
          <a:prstGeom prst="rect">
            <a:avLst/>
          </a:prstGeom>
          <a:ln w="12700">
            <a:miter lim="400000"/>
          </a:ln>
          <a:extLst>
            <a:ext uri="{C572A759-6A51-4108-AA02-DFA0A04FC94B}">
              <ma14:wrappingTextBoxFlag xmlns:ma14="http://schemas.microsoft.com/office/mac/drawingml/2011/main" val="1"/>
            </a:ext>
          </a:extLst>
        </p:spPr>
        <p:txBody>
          <a:bodyPr lIns="45641" tIns="45641" rIns="45641" bIns="45641">
            <a:spAutoFit/>
          </a:bodyPr>
          <a:lstStyle/>
          <a:p>
            <a:pPr marL="87258" marR="87258" defTabSz="1266537">
              <a:defRPr sz="1800">
                <a:uFillTx/>
              </a:defRPr>
            </a:pPr>
            <a:endParaRPr sz="29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589295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8" name="Shape 298"/>
          <p:cNvSpPr/>
          <p:nvPr/>
        </p:nvSpPr>
        <p:spPr>
          <a:xfrm>
            <a:off x="1322234" y="729764"/>
            <a:ext cx="9137318" cy="3411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3300" dirty="0">
                <a:uFill>
                  <a:solidFill/>
                </a:uFill>
              </a:rPr>
              <a:t>SMART GOALS</a:t>
            </a:r>
            <a:endParaRPr sz="3300" dirty="0">
              <a:uFill>
                <a:solidFill/>
              </a:uFill>
            </a:endParaRPr>
          </a:p>
        </p:txBody>
      </p:sp>
      <p:sp>
        <p:nvSpPr>
          <p:cNvPr id="299" name="Shape 299"/>
          <p:cNvSpPr/>
          <p:nvPr/>
        </p:nvSpPr>
        <p:spPr>
          <a:xfrm>
            <a:off x="664800" y="1435813"/>
            <a:ext cx="11695429" cy="179892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2800" dirty="0">
                <a:latin typeface="Helvetica"/>
                <a:ea typeface="Helvetica"/>
                <a:cs typeface="Helvetica"/>
                <a:sym typeface="Helvetica"/>
              </a:rPr>
              <a:t>During the next 11 week course, I will learn to asses the advantages and disadvantage of different analytic methods and determine appropriate method for a given research question. </a:t>
            </a:r>
          </a:p>
          <a:p>
            <a:pPr defTabSz="2116684">
              <a:spcBef>
                <a:spcPts val="694"/>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771007" y="1435813"/>
            <a:ext cx="11589223" cy="541013"/>
          </a:xfrm>
          <a:prstGeom prst="rect">
            <a:avLst/>
          </a:prstGeom>
          <a:ln w="12700">
            <a:miter lim="400000"/>
          </a:ln>
          <a:extLst>
            <a:ext uri="{C572A759-6A51-4108-AA02-DFA0A04FC94B}">
              <ma14:wrappingTextBoxFlag xmlns:ma14="http://schemas.microsoft.com/office/mac/drawingml/2011/main" val="1"/>
            </a:ext>
          </a:extLst>
        </p:spPr>
        <p:txBody>
          <a:bodyPr lIns="45641" tIns="45641" rIns="45641" bIns="45641">
            <a:spAutoFit/>
          </a:bodyPr>
          <a:lstStyle/>
          <a:p>
            <a:pPr marL="87258" marR="87258" defTabSz="1266537">
              <a:defRPr sz="1800">
                <a:uFillTx/>
              </a:defRPr>
            </a:pPr>
            <a:endParaRPr sz="2900" b="1" dirty="0">
              <a:uFill>
                <a:solidFill/>
              </a:uFill>
              <a:latin typeface="Helvetica-Bold"/>
              <a:ea typeface="Helvetica-Bold"/>
              <a:cs typeface="Helvetica-Bold"/>
              <a:sym typeface="Helvetica-Bold"/>
            </a:endParaRPr>
          </a:p>
        </p:txBody>
      </p:sp>
      <p:sp>
        <p:nvSpPr>
          <p:cNvPr id="6" name="Shape 299"/>
          <p:cNvSpPr/>
          <p:nvPr/>
        </p:nvSpPr>
        <p:spPr>
          <a:xfrm>
            <a:off x="3564157" y="3234738"/>
            <a:ext cx="11695429" cy="334849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Specific</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Measurable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Attainable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Reasonable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Time Bound</a:t>
            </a:r>
            <a:endParaRPr sz="2800" dirty="0">
              <a:uFill>
                <a:solidFill/>
              </a:uFill>
              <a:latin typeface="Helvetica"/>
              <a:ea typeface="Helvetica"/>
              <a:cs typeface="Helvetica"/>
              <a:sym typeface="Helvetica"/>
            </a:endParaRPr>
          </a:p>
        </p:txBody>
      </p:sp>
    </p:spTree>
    <p:extLst>
      <p:ext uri="{BB962C8B-B14F-4D97-AF65-F5344CB8AC3E}">
        <p14:creationId xmlns:p14="http://schemas.microsoft.com/office/powerpoint/2010/main" val="27224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8" name="Shape 298"/>
          <p:cNvSpPr/>
          <p:nvPr/>
        </p:nvSpPr>
        <p:spPr>
          <a:xfrm>
            <a:off x="1259980" y="708944"/>
            <a:ext cx="9137318" cy="3411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3300" dirty="0">
                <a:uFill>
                  <a:solidFill/>
                </a:uFill>
              </a:rPr>
              <a:t>SMART GOALS</a:t>
            </a:r>
            <a:endParaRPr sz="3300" dirty="0">
              <a:uFill>
                <a:solidFill/>
              </a:uFill>
            </a:endParaRPr>
          </a:p>
        </p:txBody>
      </p:sp>
      <p:sp>
        <p:nvSpPr>
          <p:cNvPr id="299" name="Shape 299"/>
          <p:cNvSpPr/>
          <p:nvPr/>
        </p:nvSpPr>
        <p:spPr>
          <a:xfrm>
            <a:off x="664800" y="1435813"/>
            <a:ext cx="11695429" cy="179892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2800" dirty="0">
                <a:latin typeface="Helvetica"/>
                <a:ea typeface="Helvetica"/>
                <a:cs typeface="Helvetica"/>
                <a:sym typeface="Helvetica"/>
              </a:rPr>
              <a:t>During the next 11 week course, I will learn to asses the advantages and disadvantage of different analytic methods and determine appropriate method for a given research question. </a:t>
            </a:r>
          </a:p>
          <a:p>
            <a:pPr defTabSz="2116684">
              <a:spcBef>
                <a:spcPts val="694"/>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771007" y="1435813"/>
            <a:ext cx="11589223" cy="541013"/>
          </a:xfrm>
          <a:prstGeom prst="rect">
            <a:avLst/>
          </a:prstGeom>
          <a:ln w="12700">
            <a:miter lim="400000"/>
          </a:ln>
          <a:extLst>
            <a:ext uri="{C572A759-6A51-4108-AA02-DFA0A04FC94B}">
              <ma14:wrappingTextBoxFlag xmlns:ma14="http://schemas.microsoft.com/office/mac/drawingml/2011/main" val="1"/>
            </a:ext>
          </a:extLst>
        </p:spPr>
        <p:txBody>
          <a:bodyPr lIns="45641" tIns="45641" rIns="45641" bIns="45641">
            <a:spAutoFit/>
          </a:bodyPr>
          <a:lstStyle/>
          <a:p>
            <a:pPr marL="87258" marR="87258" defTabSz="1266537">
              <a:defRPr sz="1800">
                <a:uFillTx/>
              </a:defRPr>
            </a:pPr>
            <a:endParaRPr sz="2900" b="1" dirty="0">
              <a:uFill>
                <a:solidFill/>
              </a:uFill>
              <a:latin typeface="Helvetica-Bold"/>
              <a:ea typeface="Helvetica-Bold"/>
              <a:cs typeface="Helvetica-Bold"/>
              <a:sym typeface="Helvetica-Bold"/>
            </a:endParaRPr>
          </a:p>
        </p:txBody>
      </p:sp>
      <p:sp>
        <p:nvSpPr>
          <p:cNvPr id="6" name="Shape 299"/>
          <p:cNvSpPr/>
          <p:nvPr/>
        </p:nvSpPr>
        <p:spPr>
          <a:xfrm>
            <a:off x="3564157" y="3234738"/>
            <a:ext cx="11695429" cy="334849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Specific</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Measurable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Attainable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Reasonable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Time Bound</a:t>
            </a:r>
            <a:endParaRPr sz="2800" dirty="0">
              <a:uFill>
                <a:solidFill/>
              </a:uFill>
              <a:latin typeface="Helvetica"/>
              <a:ea typeface="Helvetica"/>
              <a:cs typeface="Helvetica"/>
              <a:sym typeface="Helvetica"/>
            </a:endParaRPr>
          </a:p>
        </p:txBody>
      </p:sp>
      <p:sp>
        <p:nvSpPr>
          <p:cNvPr id="3" name="5-Point Star 2"/>
          <p:cNvSpPr/>
          <p:nvPr/>
        </p:nvSpPr>
        <p:spPr>
          <a:xfrm>
            <a:off x="1259980" y="3461989"/>
            <a:ext cx="7433886" cy="2686705"/>
          </a:xfrm>
          <a:prstGeom prst="star5">
            <a:avLst/>
          </a:prstGeom>
          <a:solidFill>
            <a:schemeClr val="accent4">
              <a:alpha val="31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0556" tIns="70556" rIns="70556" bIns="70556" numCol="1" spcCol="52917" rtlCol="0" anchor="ctr">
            <a:spAutoFit/>
          </a:bodyPr>
          <a:lstStyle/>
          <a:p>
            <a:pPr marL="56444" marR="56444" algn="ctr" defTabSz="1270010" latinLnBrk="1" hangingPunct="0"/>
            <a:endParaRPr lang="en-US" sz="5800">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4263330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8" name="Shape 298"/>
          <p:cNvSpPr/>
          <p:nvPr/>
        </p:nvSpPr>
        <p:spPr>
          <a:xfrm>
            <a:off x="1155672" y="708944"/>
            <a:ext cx="9137318" cy="3411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3300" dirty="0">
                <a:uFill>
                  <a:solidFill/>
                </a:uFill>
              </a:rPr>
              <a:t>SMART GOALS</a:t>
            </a:r>
            <a:endParaRPr sz="3300" dirty="0">
              <a:uFill>
                <a:solidFill/>
              </a:uFill>
            </a:endParaRPr>
          </a:p>
        </p:txBody>
      </p:sp>
      <p:sp>
        <p:nvSpPr>
          <p:cNvPr id="299" name="Shape 299"/>
          <p:cNvSpPr/>
          <p:nvPr/>
        </p:nvSpPr>
        <p:spPr>
          <a:xfrm>
            <a:off x="664800" y="1435813"/>
            <a:ext cx="11695429" cy="943990"/>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2800" dirty="0">
                <a:latin typeface="Helvetica"/>
                <a:ea typeface="Helvetica"/>
                <a:cs typeface="Helvetica"/>
                <a:sym typeface="Helvetica"/>
              </a:rPr>
              <a:t>Obtain mastery of data science</a:t>
            </a:r>
          </a:p>
          <a:p>
            <a:pPr defTabSz="2116684">
              <a:spcBef>
                <a:spcPts val="694"/>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771007" y="1435813"/>
            <a:ext cx="11589223" cy="541013"/>
          </a:xfrm>
          <a:prstGeom prst="rect">
            <a:avLst/>
          </a:prstGeom>
          <a:ln w="12700">
            <a:miter lim="400000"/>
          </a:ln>
          <a:extLst>
            <a:ext uri="{C572A759-6A51-4108-AA02-DFA0A04FC94B}">
              <ma14:wrappingTextBoxFlag xmlns:ma14="http://schemas.microsoft.com/office/mac/drawingml/2011/main" val="1"/>
            </a:ext>
          </a:extLst>
        </p:spPr>
        <p:txBody>
          <a:bodyPr lIns="45641" tIns="45641" rIns="45641" bIns="45641">
            <a:spAutoFit/>
          </a:bodyPr>
          <a:lstStyle/>
          <a:p>
            <a:pPr marL="87258" marR="87258" defTabSz="1266537">
              <a:defRPr sz="1800">
                <a:uFillTx/>
              </a:defRPr>
            </a:pPr>
            <a:endParaRPr sz="2900" b="1" dirty="0">
              <a:uFill>
                <a:solidFill/>
              </a:uFill>
              <a:latin typeface="Helvetica-Bold"/>
              <a:ea typeface="Helvetica-Bold"/>
              <a:cs typeface="Helvetica-Bold"/>
              <a:sym typeface="Helvetica-Bold"/>
            </a:endParaRPr>
          </a:p>
        </p:txBody>
      </p:sp>
      <p:sp>
        <p:nvSpPr>
          <p:cNvPr id="6" name="Shape 299"/>
          <p:cNvSpPr/>
          <p:nvPr/>
        </p:nvSpPr>
        <p:spPr>
          <a:xfrm>
            <a:off x="3564157" y="3234738"/>
            <a:ext cx="11695429" cy="334849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Specific</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Measurable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Attainable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Reasonable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Time Bound</a:t>
            </a:r>
            <a:endParaRPr sz="2800" dirty="0">
              <a:uFill>
                <a:solidFill/>
              </a:uFill>
              <a:latin typeface="Helvetica"/>
              <a:ea typeface="Helvetica"/>
              <a:cs typeface="Helvetica"/>
              <a:sym typeface="Helvetica"/>
            </a:endParaRPr>
          </a:p>
        </p:txBody>
      </p:sp>
    </p:spTree>
    <p:extLst>
      <p:ext uri="{BB962C8B-B14F-4D97-AF65-F5344CB8AC3E}">
        <p14:creationId xmlns:p14="http://schemas.microsoft.com/office/powerpoint/2010/main" val="1943339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289" name="Shape 28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WHAT IS DATA SCIENCE?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8" name="Shape 298"/>
          <p:cNvSpPr/>
          <p:nvPr/>
        </p:nvSpPr>
        <p:spPr>
          <a:xfrm>
            <a:off x="1155672" y="708944"/>
            <a:ext cx="9137318" cy="3411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3300" dirty="0">
                <a:uFill>
                  <a:solidFill/>
                </a:uFill>
              </a:rPr>
              <a:t>SMART GOALS</a:t>
            </a:r>
            <a:endParaRPr sz="3300" dirty="0">
              <a:uFill>
                <a:solidFill/>
              </a:uFill>
            </a:endParaRPr>
          </a:p>
        </p:txBody>
      </p:sp>
      <p:sp>
        <p:nvSpPr>
          <p:cNvPr id="299" name="Shape 299"/>
          <p:cNvSpPr/>
          <p:nvPr/>
        </p:nvSpPr>
        <p:spPr>
          <a:xfrm>
            <a:off x="664800" y="1435813"/>
            <a:ext cx="11695429" cy="943990"/>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2800" dirty="0">
                <a:latin typeface="Helvetica"/>
                <a:ea typeface="Helvetica"/>
                <a:cs typeface="Helvetica"/>
                <a:sym typeface="Helvetica"/>
              </a:rPr>
              <a:t>Obtain mastery of data science</a:t>
            </a:r>
          </a:p>
          <a:p>
            <a:pPr defTabSz="2116684">
              <a:spcBef>
                <a:spcPts val="694"/>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771007" y="1435813"/>
            <a:ext cx="11589223" cy="541013"/>
          </a:xfrm>
          <a:prstGeom prst="rect">
            <a:avLst/>
          </a:prstGeom>
          <a:ln w="12700">
            <a:miter lim="400000"/>
          </a:ln>
          <a:extLst>
            <a:ext uri="{C572A759-6A51-4108-AA02-DFA0A04FC94B}">
              <ma14:wrappingTextBoxFlag xmlns:ma14="http://schemas.microsoft.com/office/mac/drawingml/2011/main" val="1"/>
            </a:ext>
          </a:extLst>
        </p:spPr>
        <p:txBody>
          <a:bodyPr lIns="45641" tIns="45641" rIns="45641" bIns="45641">
            <a:spAutoFit/>
          </a:bodyPr>
          <a:lstStyle/>
          <a:p>
            <a:pPr marL="87258" marR="87258" defTabSz="1266537">
              <a:defRPr sz="1800">
                <a:uFillTx/>
              </a:defRPr>
            </a:pPr>
            <a:endParaRPr sz="2900" b="1" dirty="0">
              <a:uFill>
                <a:solidFill/>
              </a:uFill>
              <a:latin typeface="Helvetica-Bold"/>
              <a:ea typeface="Helvetica-Bold"/>
              <a:cs typeface="Helvetica-Bold"/>
              <a:sym typeface="Helvetica-Bold"/>
            </a:endParaRPr>
          </a:p>
        </p:txBody>
      </p:sp>
      <p:sp>
        <p:nvSpPr>
          <p:cNvPr id="6" name="Shape 299"/>
          <p:cNvSpPr/>
          <p:nvPr/>
        </p:nvSpPr>
        <p:spPr>
          <a:xfrm>
            <a:off x="3564157" y="3234738"/>
            <a:ext cx="11695429" cy="334849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Specific</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Measurable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Attainable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Reasonable</a:t>
            </a:r>
            <a:endParaRPr sz="3900" dirty="0">
              <a:uFill>
                <a:solidFill/>
              </a:uFill>
              <a:latin typeface="Helvetica"/>
              <a:ea typeface="Helvetica"/>
              <a:cs typeface="Helvetica"/>
              <a:sym typeface="Helvetica"/>
            </a:endParaRPr>
          </a:p>
          <a:p>
            <a:pPr marL="238126" indent="-238126" defTabSz="2116684">
              <a:spcBef>
                <a:spcPts val="694"/>
              </a:spcBef>
              <a:buSzPct val="86000"/>
              <a:buFont typeface="Lucida Grande"/>
              <a:buChar char="‣"/>
              <a:defRPr sz="1800">
                <a:uFillTx/>
              </a:defRPr>
            </a:pPr>
            <a:r>
              <a:rPr lang="en-US" sz="3900" dirty="0">
                <a:uFill>
                  <a:solidFill/>
                </a:uFill>
                <a:latin typeface="Helvetica"/>
                <a:ea typeface="Helvetica"/>
                <a:cs typeface="Helvetica"/>
                <a:sym typeface="Helvetica"/>
              </a:rPr>
              <a:t>Time Bound</a:t>
            </a:r>
            <a:endParaRPr sz="2800" dirty="0">
              <a:uFill>
                <a:solidFill/>
              </a:uFill>
              <a:latin typeface="Helvetica"/>
              <a:ea typeface="Helvetica"/>
              <a:cs typeface="Helvetica"/>
              <a:sym typeface="Helvetica"/>
            </a:endParaRPr>
          </a:p>
        </p:txBody>
      </p:sp>
      <p:cxnSp>
        <p:nvCxnSpPr>
          <p:cNvPr id="3" name="Straight Connector 2"/>
          <p:cNvCxnSpPr/>
          <p:nvPr/>
        </p:nvCxnSpPr>
        <p:spPr>
          <a:xfrm>
            <a:off x="2339965" y="2771621"/>
            <a:ext cx="5003923" cy="3811611"/>
          </a:xfrm>
          <a:prstGeom prst="line">
            <a:avLst/>
          </a:prstGeom>
          <a:noFill/>
          <a:ln w="76200" cap="flat" cmpd="sng">
            <a:solidFill>
              <a:schemeClr val="accent5"/>
            </a:solidFill>
            <a:prstDash val="solid"/>
            <a:round/>
          </a:ln>
          <a:effectLst/>
        </p:spPr>
        <p:style>
          <a:lnRef idx="0">
            <a:scrgbClr r="0" g="0" b="0"/>
          </a:lnRef>
          <a:fillRef idx="0">
            <a:scrgbClr r="0" g="0" b="0"/>
          </a:fillRef>
          <a:effectRef idx="0">
            <a:scrgbClr r="0" g="0" b="0"/>
          </a:effectRef>
          <a:fontRef idx="none"/>
        </p:style>
      </p:cxnSp>
      <p:cxnSp>
        <p:nvCxnSpPr>
          <p:cNvPr id="8" name="Straight Connector 7"/>
          <p:cNvCxnSpPr/>
          <p:nvPr/>
        </p:nvCxnSpPr>
        <p:spPr>
          <a:xfrm flipH="1">
            <a:off x="2857635" y="2771621"/>
            <a:ext cx="3964260" cy="4023278"/>
          </a:xfrm>
          <a:prstGeom prst="line">
            <a:avLst/>
          </a:prstGeom>
          <a:noFill/>
          <a:ln w="76200" cap="flat" cmpd="sng">
            <a:solidFill>
              <a:schemeClr val="accent5"/>
            </a:solidFill>
            <a:prstDash val="solid"/>
            <a:roun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97429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BEFORE NEXT CLASS</a:t>
            </a:r>
          </a:p>
        </p:txBody>
      </p:sp>
      <p:sp>
        <p:nvSpPr>
          <p:cNvPr id="583" name="Shape 583"/>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DUE DATE</a:t>
            </a:r>
          </a:p>
        </p:txBody>
      </p:sp>
      <p:sp>
        <p:nvSpPr>
          <p:cNvPr id="584" name="Shape 584"/>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Project: Begin work on Project 1</a:t>
            </a:r>
          </a:p>
          <a:p>
            <a:pPr marR="0" lvl="0" algn="l" rtl="0">
              <a:spcBef>
                <a:spcPts val="1000"/>
              </a:spcBef>
              <a:buNone/>
            </a:pPr>
            <a:endParaRPr>
              <a:latin typeface="Georgia"/>
              <a:ea typeface="Georgia"/>
              <a:cs typeface="Georgia"/>
              <a:sym typeface="Georgia"/>
            </a:endParaRPr>
          </a:p>
        </p:txBody>
      </p:sp>
    </p:spTree>
  </p:cSld>
  <p:clrMapOvr>
    <a:masterClrMapping/>
  </p:clrMapOvr>
  <p:transition xmlns:p14="http://schemas.microsoft.com/office/powerpoint/2010/main" spd="slow">
    <p:cut/>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588"/>
        <p:cNvGrpSpPr/>
        <p:nvPr/>
      </p:nvGrpSpPr>
      <p:grpSpPr>
        <a:xfrm>
          <a:off x="0" y="0"/>
          <a:ext cx="0" cy="0"/>
          <a:chOff x="0" y="0"/>
          <a:chExt cx="0" cy="0"/>
        </a:xfrm>
      </p:grpSpPr>
      <p:sp>
        <p:nvSpPr>
          <p:cNvPr id="589" name="Shape 589"/>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Q &amp; A</a:t>
            </a:r>
          </a:p>
        </p:txBody>
      </p:sp>
      <p:cxnSp>
        <p:nvCxnSpPr>
          <p:cNvPr id="590" name="Shape 590"/>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91" name="Shape 591"/>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92" name="Shape 59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WELCOME TO DATA SCIENCE</a:t>
            </a:r>
          </a:p>
        </p:txBody>
      </p:sp>
    </p:spTree>
  </p:cSld>
  <p:clrMapOvr>
    <a:masterClrMapping/>
  </p:clrMapOvr>
  <p:transition xmlns:p14="http://schemas.microsoft.com/office/powerpoint/2010/main" spd="slow">
    <p:cut/>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596"/>
        <p:cNvGrpSpPr/>
        <p:nvPr/>
      </p:nvGrpSpPr>
      <p:grpSpPr>
        <a:xfrm>
          <a:off x="0" y="0"/>
          <a:ext cx="0" cy="0"/>
          <a:chOff x="0" y="0"/>
          <a:chExt cx="0" cy="0"/>
        </a:xfrm>
      </p:grpSpPr>
      <p:sp>
        <p:nvSpPr>
          <p:cNvPr id="597" name="Shape 597"/>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a:solidFill>
                <a:srgbClr val="FFFFFF"/>
              </a:solidFill>
              <a:latin typeface="Impact"/>
              <a:ea typeface="Impact"/>
              <a:cs typeface="Impact"/>
              <a:sym typeface="Impact"/>
            </a:endParaRPr>
          </a:p>
        </p:txBody>
      </p:sp>
      <p:cxnSp>
        <p:nvCxnSpPr>
          <p:cNvPr id="598" name="Shape 598"/>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99" name="Shape 599"/>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600" name="Shape 600"/>
          <p:cNvSpPr/>
          <p:nvPr/>
        </p:nvSpPr>
        <p:spPr>
          <a:xfrm>
            <a:off x="635000" y="736600"/>
            <a:ext cx="7721699" cy="431700"/>
          </a:xfrm>
          <a:prstGeom prst="rect">
            <a:avLst/>
          </a:prstGeom>
          <a:noFill/>
          <a:ln>
            <a:noFill/>
          </a:ln>
        </p:spPr>
        <p:txBody>
          <a:bodyPr lIns="0" tIns="0" rIns="0" bIns="0" anchor="t" anchorCtr="0">
            <a:noAutofit/>
          </a:bodyPr>
          <a:lstStyle/>
          <a:p>
            <a:pPr lvl="0" rtl="0">
              <a:lnSpc>
                <a:spcPct val="114285"/>
              </a:lnSpc>
              <a:spcBef>
                <a:spcPts val="0"/>
              </a:spcBef>
              <a:buClr>
                <a:schemeClr val="dk1"/>
              </a:buClr>
              <a:buSzPct val="25000"/>
              <a:buFont typeface="Arial"/>
              <a:buNone/>
            </a:pPr>
            <a:r>
              <a:rPr lang="en-US" sz="2800" b="1">
                <a:solidFill>
                  <a:schemeClr val="dk1"/>
                </a:solidFill>
                <a:latin typeface="Oswald"/>
                <a:ea typeface="Oswald"/>
                <a:cs typeface="Oswald"/>
                <a:sym typeface="Oswald"/>
              </a:rPr>
              <a:t>WELCOME TO DATA SCIENCE</a:t>
            </a:r>
          </a:p>
          <a:p>
            <a:pPr marL="0" marR="0" lvl="0" indent="0" algn="l" rtl="0">
              <a:lnSpc>
                <a:spcPct val="114285"/>
              </a:lnSpc>
              <a:spcBef>
                <a:spcPts val="0"/>
              </a:spcBef>
              <a:buNone/>
            </a:pPr>
            <a:endParaRPr sz="2800" b="1">
              <a:latin typeface="Oswald"/>
              <a:ea typeface="Oswald"/>
              <a:cs typeface="Oswald"/>
              <a:sym typeface="Oswald"/>
            </a:endParaRPr>
          </a:p>
        </p:txBody>
      </p:sp>
      <p:sp>
        <p:nvSpPr>
          <p:cNvPr id="601" name="Shape 601"/>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DON’T FORGET TO FILL OUT YOUR EXIT TICKET</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DATA SCIENCE?</a:t>
            </a:r>
          </a:p>
        </p:txBody>
      </p:sp>
      <p:sp>
        <p:nvSpPr>
          <p:cNvPr id="295" name="Shape 29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 set of tools and techniques for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Interdisciplinary problem-solving</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Application of scientific techniques to                                                   </a:t>
            </a:r>
          </a:p>
          <a:p>
            <a:pPr marR="0" lvl="0" algn="l" rtl="0">
              <a:spcBef>
                <a:spcPts val="0"/>
              </a:spcBef>
              <a:buNone/>
            </a:pPr>
            <a:r>
              <a:rPr lang="en-US" sz="2800">
                <a:latin typeface="Georgia"/>
                <a:ea typeface="Georgia"/>
                <a:cs typeface="Georgia"/>
                <a:sym typeface="Georgia"/>
              </a:rPr>
              <a:t>practical problems</a:t>
            </a:r>
          </a:p>
          <a:p>
            <a:pPr marR="0" lvl="0" algn="l" rtl="0">
              <a:spcBef>
                <a:spcPts val="1000"/>
              </a:spcBef>
              <a:buNone/>
            </a:pPr>
            <a:endParaRPr sz="2800">
              <a:latin typeface="Georgia"/>
              <a:ea typeface="Georgia"/>
              <a:cs typeface="Georgia"/>
              <a:sym typeface="Georgia"/>
            </a:endParaRPr>
          </a:p>
        </p:txBody>
      </p:sp>
      <p:pic>
        <p:nvPicPr>
          <p:cNvPr id="296" name="Shape 296"/>
          <p:cNvPicPr preferRelativeResize="0"/>
          <p:nvPr/>
        </p:nvPicPr>
        <p:blipFill>
          <a:blip r:embed="rId3">
            <a:alphaModFix/>
          </a:blip>
          <a:stretch>
            <a:fillRect/>
          </a:stretch>
        </p:blipFill>
        <p:spPr>
          <a:xfrm>
            <a:off x="6834225" y="1590375"/>
            <a:ext cx="5622775" cy="53672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WHO USES DATA SCIENCE?</a:t>
            </a:r>
          </a:p>
        </p:txBody>
      </p:sp>
      <p:pic>
        <p:nvPicPr>
          <p:cNvPr id="303" name="Shape 303"/>
          <p:cNvPicPr preferRelativeResize="0"/>
          <p:nvPr/>
        </p:nvPicPr>
        <p:blipFill>
          <a:blip r:embed="rId3">
            <a:alphaModFix/>
          </a:blip>
          <a:stretch>
            <a:fillRect/>
          </a:stretch>
        </p:blipFill>
        <p:spPr>
          <a:xfrm>
            <a:off x="999525" y="1211212"/>
            <a:ext cx="4322425" cy="2161212"/>
          </a:xfrm>
          <a:prstGeom prst="rect">
            <a:avLst/>
          </a:prstGeom>
          <a:noFill/>
          <a:ln>
            <a:noFill/>
          </a:ln>
        </p:spPr>
      </p:pic>
      <p:pic>
        <p:nvPicPr>
          <p:cNvPr id="304" name="Shape 304"/>
          <p:cNvPicPr preferRelativeResize="0"/>
          <p:nvPr/>
        </p:nvPicPr>
        <p:blipFill>
          <a:blip r:embed="rId4">
            <a:alphaModFix/>
          </a:blip>
          <a:stretch>
            <a:fillRect/>
          </a:stretch>
        </p:blipFill>
        <p:spPr>
          <a:xfrm>
            <a:off x="7836400" y="1856343"/>
            <a:ext cx="4322425" cy="870950"/>
          </a:xfrm>
          <a:prstGeom prst="rect">
            <a:avLst/>
          </a:prstGeom>
          <a:noFill/>
          <a:ln>
            <a:noFill/>
          </a:ln>
        </p:spPr>
      </p:pic>
      <p:pic>
        <p:nvPicPr>
          <p:cNvPr id="305" name="Shape 305"/>
          <p:cNvPicPr preferRelativeResize="0"/>
          <p:nvPr/>
        </p:nvPicPr>
        <p:blipFill>
          <a:blip r:embed="rId5">
            <a:alphaModFix/>
          </a:blip>
          <a:stretch>
            <a:fillRect/>
          </a:stretch>
        </p:blipFill>
        <p:spPr>
          <a:xfrm>
            <a:off x="827400" y="3621071"/>
            <a:ext cx="4666675" cy="2914874"/>
          </a:xfrm>
          <a:prstGeom prst="rect">
            <a:avLst/>
          </a:prstGeom>
          <a:noFill/>
          <a:ln>
            <a:noFill/>
          </a:ln>
        </p:spPr>
      </p:pic>
      <p:pic>
        <p:nvPicPr>
          <p:cNvPr id="306" name="Shape 306"/>
          <p:cNvPicPr preferRelativeResize="0"/>
          <p:nvPr/>
        </p:nvPicPr>
        <p:blipFill>
          <a:blip r:embed="rId6">
            <a:alphaModFix/>
          </a:blip>
          <a:stretch>
            <a:fillRect/>
          </a:stretch>
        </p:blipFill>
        <p:spPr>
          <a:xfrm>
            <a:off x="8246221" y="3826787"/>
            <a:ext cx="3502773" cy="2503449"/>
          </a:xfrm>
          <a:prstGeom prst="rect">
            <a:avLst/>
          </a:prstGeom>
          <a:noFill/>
          <a:ln>
            <a:noFill/>
          </a:ln>
        </p:spPr>
      </p:pic>
      <p:pic>
        <p:nvPicPr>
          <p:cNvPr id="307" name="Shape 307"/>
          <p:cNvPicPr preferRelativeResize="0"/>
          <p:nvPr/>
        </p:nvPicPr>
        <p:blipFill>
          <a:blip r:embed="rId7">
            <a:alphaModFix/>
          </a:blip>
          <a:stretch>
            <a:fillRect/>
          </a:stretch>
        </p:blipFill>
        <p:spPr>
          <a:xfrm>
            <a:off x="5207000" y="3213100"/>
            <a:ext cx="2590800" cy="8763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WHO USES DATA SCIENCE?</a:t>
            </a:r>
          </a:p>
        </p:txBody>
      </p:sp>
      <p:sp>
        <p:nvSpPr>
          <p:cNvPr id="313" name="Shape 31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4800">
              <a:solidFill>
                <a:schemeClr val="dk1"/>
              </a:solidFill>
              <a:latin typeface="Georgia"/>
              <a:ea typeface="Georgia"/>
              <a:cs typeface="Georgia"/>
              <a:sym typeface="Georgia"/>
            </a:endParaRPr>
          </a:p>
          <a:p>
            <a:pPr marL="203200" lvl="0" indent="-383540" rtl="0">
              <a:spcBef>
                <a:spcPts val="0"/>
              </a:spcBef>
              <a:buClr>
                <a:schemeClr val="dk1"/>
              </a:buClr>
              <a:buSzPct val="100000"/>
              <a:buFont typeface="Georgia"/>
              <a:buChar char="‣"/>
            </a:pPr>
            <a:r>
              <a:rPr lang="en-US" sz="4800">
                <a:solidFill>
                  <a:schemeClr val="dk1"/>
                </a:solidFill>
                <a:latin typeface="Georgia"/>
                <a:ea typeface="Georgia"/>
                <a:cs typeface="Georgia"/>
                <a:sym typeface="Georgia"/>
              </a:rPr>
              <a:t>Can you think of others?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Data Science involves a variety of roles, not just one.</a:t>
            </a:r>
          </a:p>
        </p:txBody>
      </p:sp>
      <p:sp>
        <p:nvSpPr>
          <p:cNvPr id="319" name="Shape 319"/>
          <p:cNvSpPr/>
          <p:nvPr/>
        </p:nvSpPr>
        <p:spPr>
          <a:xfrm>
            <a:off x="635000" y="736600"/>
            <a:ext cx="11734806"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ARE THE ROLES IN DATA SCIENCE?</a:t>
            </a:r>
          </a:p>
        </p:txBody>
      </p:sp>
      <p:pic>
        <p:nvPicPr>
          <p:cNvPr id="320" name="Shape 320"/>
          <p:cNvPicPr preferRelativeResize="0"/>
          <p:nvPr/>
        </p:nvPicPr>
        <p:blipFill>
          <a:blip r:embed="rId3">
            <a:alphaModFix/>
          </a:blip>
          <a:stretch>
            <a:fillRect/>
          </a:stretch>
        </p:blipFill>
        <p:spPr>
          <a:xfrm>
            <a:off x="1278124" y="2650900"/>
            <a:ext cx="10448574" cy="351354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1781</Words>
  <Application>Microsoft Macintosh PowerPoint</Application>
  <PresentationFormat>Custom</PresentationFormat>
  <Paragraphs>352</Paragraphs>
  <Slides>53</Slides>
  <Notes>53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White</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Amy Roberts</cp:lastModifiedBy>
  <cp:revision>12</cp:revision>
  <dcterms:modified xsi:type="dcterms:W3CDTF">2016-08-23T01:02:29Z</dcterms:modified>
</cp:coreProperties>
</file>